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81" r:id="rId3"/>
    <p:sldId id="304" r:id="rId4"/>
    <p:sldId id="282" r:id="rId5"/>
    <p:sldId id="283" r:id="rId6"/>
    <p:sldId id="286" r:id="rId7"/>
    <p:sldId id="287" r:id="rId8"/>
    <p:sldId id="291" r:id="rId9"/>
    <p:sldId id="292" r:id="rId10"/>
    <p:sldId id="293" r:id="rId11"/>
    <p:sldId id="299" r:id="rId12"/>
    <p:sldId id="298" r:id="rId13"/>
    <p:sldId id="314" r:id="rId14"/>
    <p:sldId id="310" r:id="rId15"/>
    <p:sldId id="257" r:id="rId16"/>
    <p:sldId id="270" r:id="rId17"/>
    <p:sldId id="258" r:id="rId18"/>
    <p:sldId id="269" r:id="rId19"/>
    <p:sldId id="278" r:id="rId20"/>
    <p:sldId id="259" r:id="rId21"/>
    <p:sldId id="271" r:id="rId22"/>
    <p:sldId id="260" r:id="rId23"/>
    <p:sldId id="272" r:id="rId24"/>
    <p:sldId id="268" r:id="rId25"/>
    <p:sldId id="273" r:id="rId26"/>
    <p:sldId id="262" r:id="rId27"/>
    <p:sldId id="280" r:id="rId28"/>
    <p:sldId id="263" r:id="rId29"/>
    <p:sldId id="275" r:id="rId30"/>
    <p:sldId id="264" r:id="rId31"/>
    <p:sldId id="276" r:id="rId32"/>
    <p:sldId id="266" r:id="rId33"/>
    <p:sldId id="309" r:id="rId34"/>
    <p:sldId id="267" r:id="rId35"/>
    <p:sldId id="305" r:id="rId36"/>
    <p:sldId id="312" r:id="rId37"/>
    <p:sldId id="313" r:id="rId38"/>
    <p:sldId id="306" r:id="rId39"/>
    <p:sldId id="307" r:id="rId40"/>
    <p:sldId id="308" r:id="rId41"/>
    <p:sldId id="303" r:id="rId4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deskto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0000"/>
  </p:clrMru>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2" autoAdjust="0"/>
    <p:restoredTop sz="94331" autoAdjust="0"/>
  </p:normalViewPr>
  <p:slideViewPr>
    <p:cSldViewPr>
      <p:cViewPr>
        <p:scale>
          <a:sx n="80" d="100"/>
          <a:sy n="80" d="100"/>
        </p:scale>
        <p:origin x="-2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IDW\&#65290;IDW13&#23455;&#34892;&#22996;&#21729;&#20250;&#36039;&#26009;\&#35352;&#24565;&#35611;&#28436;&#35542;&#25991;\20&#24180;&#23492;&#31295;&#29992;IDW&#32113;&#35336;&#12487;&#12540;&#12479;_201307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IDW\&#65290;IDW13&#23455;&#34892;&#22996;&#21729;&#20250;&#36039;&#26009;\&#35352;&#24565;&#35611;&#28436;&#35542;&#25991;\20&#24180;&#23492;&#31295;&#29992;IDW&#32113;&#35336;&#12487;&#12540;&#12479;_201307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6223984412872608"/>
          <c:y val="3.1034296813527287E-2"/>
          <c:w val="0.68614208323042813"/>
          <c:h val="0.87098763597946482"/>
        </c:manualLayout>
      </c:layout>
      <c:lineChart>
        <c:grouping val="standard"/>
        <c:ser>
          <c:idx val="0"/>
          <c:order val="0"/>
          <c:tx>
            <c:strRef>
              <c:f>'参加者数国別 (2)'!$E$22</c:f>
              <c:strCache>
                <c:ptCount val="1"/>
                <c:pt idx="0">
                  <c:v>Total</c:v>
                </c:pt>
              </c:strCache>
            </c:strRef>
          </c:tx>
          <c:spPr>
            <a:ln w="25400" cap="flat" cmpd="sng" algn="ctr">
              <a:solidFill>
                <a:schemeClr val="dk1"/>
              </a:solidFill>
              <a:prstDash val="solid"/>
            </a:ln>
            <a:effectLst/>
          </c:spPr>
          <c:marker>
            <c:spPr>
              <a:solidFill>
                <a:schemeClr val="lt1"/>
              </a:solidFill>
              <a:ln w="25400" cap="flat" cmpd="sng" algn="ctr">
                <a:solidFill>
                  <a:schemeClr val="dk1"/>
                </a:solidFill>
                <a:prstDash val="solid"/>
              </a:ln>
              <a:effectLst/>
            </c:spPr>
          </c:marker>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(2)'!$E$23:$E$41</c:f>
              <c:numCache>
                <c:formatCode>General</c:formatCode>
                <c:ptCount val="19"/>
                <c:pt idx="0">
                  <c:v>203</c:v>
                </c:pt>
                <c:pt idx="1">
                  <c:v>674</c:v>
                </c:pt>
                <c:pt idx="2">
                  <c:v>756</c:v>
                </c:pt>
                <c:pt idx="3">
                  <c:v>890</c:v>
                </c:pt>
                <c:pt idx="4">
                  <c:v>786</c:v>
                </c:pt>
                <c:pt idx="5">
                  <c:v>996</c:v>
                </c:pt>
                <c:pt idx="6">
                  <c:v>1129</c:v>
                </c:pt>
                <c:pt idx="7">
                  <c:v>1281</c:v>
                </c:pt>
                <c:pt idx="8">
                  <c:v>1195</c:v>
                </c:pt>
                <c:pt idx="9">
                  <c:v>1462</c:v>
                </c:pt>
                <c:pt idx="10">
                  <c:v>1448</c:v>
                </c:pt>
                <c:pt idx="11">
                  <c:v>1602</c:v>
                </c:pt>
                <c:pt idx="12">
                  <c:v>1610</c:v>
                </c:pt>
                <c:pt idx="13">
                  <c:v>1559</c:v>
                </c:pt>
                <c:pt idx="14">
                  <c:v>1360</c:v>
                </c:pt>
                <c:pt idx="15">
                  <c:v>1293</c:v>
                </c:pt>
                <c:pt idx="16">
                  <c:v>1463</c:v>
                </c:pt>
                <c:pt idx="17">
                  <c:v>1354</c:v>
                </c:pt>
                <c:pt idx="18">
                  <c:v>1251</c:v>
                </c:pt>
              </c:numCache>
            </c:numRef>
          </c:val>
        </c:ser>
        <c:ser>
          <c:idx val="1"/>
          <c:order val="1"/>
          <c:tx>
            <c:strRef>
              <c:f>'参加者数国別 (2)'!$F$22</c:f>
              <c:strCache>
                <c:ptCount val="1"/>
                <c:pt idx="0">
                  <c:v>Japan</c:v>
                </c:pt>
              </c:strCache>
            </c:strRef>
          </c:tx>
          <c:spPr>
            <a:ln w="25400" cap="flat" cmpd="sng" algn="ctr">
              <a:solidFill>
                <a:schemeClr val="accent2">
                  <a:shade val="50000"/>
                </a:schemeClr>
              </a:solidFill>
              <a:prstDash val="solid"/>
            </a:ln>
            <a:effectLst/>
          </c:spPr>
          <c:marker>
            <c:spPr>
              <a:solidFill>
                <a:schemeClr val="accent2"/>
              </a:solidFill>
              <a:ln w="25400" cap="flat" cmpd="sng" algn="ctr">
                <a:solidFill>
                  <a:schemeClr val="accent2">
                    <a:shade val="50000"/>
                  </a:schemeClr>
                </a:solidFill>
                <a:prstDash val="solid"/>
              </a:ln>
              <a:effectLst/>
            </c:spPr>
          </c:marker>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(2)'!$F$23:$F$41</c:f>
              <c:numCache>
                <c:formatCode>General</c:formatCode>
                <c:ptCount val="19"/>
                <c:pt idx="0">
                  <c:v>146</c:v>
                </c:pt>
                <c:pt idx="1">
                  <c:v>505</c:v>
                </c:pt>
                <c:pt idx="2">
                  <c:v>622</c:v>
                </c:pt>
                <c:pt idx="3">
                  <c:v>669</c:v>
                </c:pt>
                <c:pt idx="4">
                  <c:v>582</c:v>
                </c:pt>
                <c:pt idx="5">
                  <c:v>671</c:v>
                </c:pt>
                <c:pt idx="6">
                  <c:v>750</c:v>
                </c:pt>
                <c:pt idx="7">
                  <c:v>858</c:v>
                </c:pt>
                <c:pt idx="8">
                  <c:v>834</c:v>
                </c:pt>
                <c:pt idx="9">
                  <c:v>997</c:v>
                </c:pt>
                <c:pt idx="10">
                  <c:v>938</c:v>
                </c:pt>
                <c:pt idx="11">
                  <c:v>1051</c:v>
                </c:pt>
                <c:pt idx="12">
                  <c:v>1061</c:v>
                </c:pt>
                <c:pt idx="13">
                  <c:v>971</c:v>
                </c:pt>
                <c:pt idx="14">
                  <c:v>885</c:v>
                </c:pt>
                <c:pt idx="15">
                  <c:v>797</c:v>
                </c:pt>
                <c:pt idx="16">
                  <c:v>892</c:v>
                </c:pt>
                <c:pt idx="17">
                  <c:v>884</c:v>
                </c:pt>
                <c:pt idx="18">
                  <c:v>817</c:v>
                </c:pt>
              </c:numCache>
            </c:numRef>
          </c:val>
        </c:ser>
        <c:ser>
          <c:idx val="2"/>
          <c:order val="2"/>
          <c:tx>
            <c:strRef>
              <c:f>'参加者数国別 (2)'!$G$22</c:f>
              <c:strCache>
                <c:ptCount val="1"/>
                <c:pt idx="0">
                  <c:v>Korea</c:v>
                </c:pt>
              </c:strCache>
            </c:strRef>
          </c:tx>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(2)'!$G$23:$G$41</c:f>
              <c:numCache>
                <c:formatCode>General</c:formatCode>
                <c:ptCount val="19"/>
                <c:pt idx="1">
                  <c:v>31</c:v>
                </c:pt>
                <c:pt idx="3">
                  <c:v>85</c:v>
                </c:pt>
                <c:pt idx="5">
                  <c:v>127</c:v>
                </c:pt>
                <c:pt idx="6">
                  <c:v>168</c:v>
                </c:pt>
                <c:pt idx="7">
                  <c:v>168</c:v>
                </c:pt>
                <c:pt idx="8">
                  <c:v>182</c:v>
                </c:pt>
                <c:pt idx="9">
                  <c:v>255</c:v>
                </c:pt>
                <c:pt idx="10">
                  <c:v>253</c:v>
                </c:pt>
                <c:pt idx="11">
                  <c:v>275</c:v>
                </c:pt>
                <c:pt idx="13">
                  <c:v>327</c:v>
                </c:pt>
                <c:pt idx="14">
                  <c:v>247</c:v>
                </c:pt>
                <c:pt idx="15">
                  <c:v>245</c:v>
                </c:pt>
                <c:pt idx="16">
                  <c:v>275</c:v>
                </c:pt>
                <c:pt idx="17">
                  <c:v>216</c:v>
                </c:pt>
                <c:pt idx="18">
                  <c:v>153</c:v>
                </c:pt>
              </c:numCache>
            </c:numRef>
          </c:val>
        </c:ser>
        <c:ser>
          <c:idx val="3"/>
          <c:order val="3"/>
          <c:tx>
            <c:strRef>
              <c:f>'参加者数国別 (2)'!$H$22</c:f>
              <c:strCache>
                <c:ptCount val="1"/>
                <c:pt idx="0">
                  <c:v>Taiwan</c:v>
                </c:pt>
              </c:strCache>
            </c:strRef>
          </c:tx>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(2)'!$H$23:$H$41</c:f>
              <c:numCache>
                <c:formatCode>General</c:formatCode>
                <c:ptCount val="19"/>
                <c:pt idx="1">
                  <c:v>17</c:v>
                </c:pt>
                <c:pt idx="3">
                  <c:v>23</c:v>
                </c:pt>
                <c:pt idx="5">
                  <c:v>44</c:v>
                </c:pt>
                <c:pt idx="6">
                  <c:v>49</c:v>
                </c:pt>
                <c:pt idx="7">
                  <c:v>43</c:v>
                </c:pt>
                <c:pt idx="8">
                  <c:v>58</c:v>
                </c:pt>
                <c:pt idx="9">
                  <c:v>75</c:v>
                </c:pt>
                <c:pt idx="10">
                  <c:v>94</c:v>
                </c:pt>
                <c:pt idx="11">
                  <c:v>116</c:v>
                </c:pt>
                <c:pt idx="13">
                  <c:v>138</c:v>
                </c:pt>
                <c:pt idx="14">
                  <c:v>102</c:v>
                </c:pt>
                <c:pt idx="15">
                  <c:v>125</c:v>
                </c:pt>
                <c:pt idx="16">
                  <c:v>132</c:v>
                </c:pt>
                <c:pt idx="17">
                  <c:v>115</c:v>
                </c:pt>
                <c:pt idx="18">
                  <c:v>136</c:v>
                </c:pt>
              </c:numCache>
            </c:numRef>
          </c:val>
        </c:ser>
        <c:ser>
          <c:idx val="4"/>
          <c:order val="4"/>
          <c:tx>
            <c:strRef>
              <c:f>'参加者数国別 (2)'!$I$22</c:f>
              <c:strCache>
                <c:ptCount val="1"/>
                <c:pt idx="0">
                  <c:v>China</c:v>
                </c:pt>
              </c:strCache>
            </c:strRef>
          </c:tx>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(2)'!$I$23:$I$41</c:f>
              <c:numCache>
                <c:formatCode>General</c:formatCode>
                <c:ptCount val="19"/>
                <c:pt idx="1">
                  <c:v>6</c:v>
                </c:pt>
                <c:pt idx="3">
                  <c:v>2</c:v>
                </c:pt>
                <c:pt idx="5">
                  <c:v>11</c:v>
                </c:pt>
                <c:pt idx="6">
                  <c:v>7</c:v>
                </c:pt>
                <c:pt idx="7">
                  <c:v>1</c:v>
                </c:pt>
                <c:pt idx="8">
                  <c:v>3</c:v>
                </c:pt>
                <c:pt idx="9">
                  <c:v>10</c:v>
                </c:pt>
                <c:pt idx="10">
                  <c:v>11</c:v>
                </c:pt>
                <c:pt idx="11">
                  <c:v>11</c:v>
                </c:pt>
                <c:pt idx="13">
                  <c:v>23</c:v>
                </c:pt>
                <c:pt idx="14">
                  <c:v>15</c:v>
                </c:pt>
                <c:pt idx="15">
                  <c:v>23</c:v>
                </c:pt>
                <c:pt idx="16">
                  <c:v>55</c:v>
                </c:pt>
                <c:pt idx="17">
                  <c:v>48</c:v>
                </c:pt>
                <c:pt idx="18">
                  <c:v>50</c:v>
                </c:pt>
              </c:numCache>
            </c:numRef>
          </c:val>
        </c:ser>
        <c:ser>
          <c:idx val="5"/>
          <c:order val="5"/>
          <c:tx>
            <c:strRef>
              <c:f>'参加者数国別 (2)'!$J$22</c:f>
              <c:strCache>
                <c:ptCount val="1"/>
                <c:pt idx="0">
                  <c:v>USA</c:v>
                </c:pt>
              </c:strCache>
            </c:strRef>
          </c:tx>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(2)'!$J$23:$J$41</c:f>
              <c:numCache>
                <c:formatCode>General</c:formatCode>
                <c:ptCount val="19"/>
                <c:pt idx="1">
                  <c:v>63</c:v>
                </c:pt>
                <c:pt idx="3">
                  <c:v>54</c:v>
                </c:pt>
                <c:pt idx="5">
                  <c:v>60</c:v>
                </c:pt>
                <c:pt idx="6">
                  <c:v>65</c:v>
                </c:pt>
                <c:pt idx="7">
                  <c:v>70</c:v>
                </c:pt>
                <c:pt idx="8">
                  <c:v>49</c:v>
                </c:pt>
                <c:pt idx="9">
                  <c:v>49</c:v>
                </c:pt>
                <c:pt idx="10">
                  <c:v>47</c:v>
                </c:pt>
                <c:pt idx="11">
                  <c:v>60</c:v>
                </c:pt>
                <c:pt idx="13">
                  <c:v>28</c:v>
                </c:pt>
                <c:pt idx="14">
                  <c:v>39</c:v>
                </c:pt>
                <c:pt idx="15">
                  <c:v>31</c:v>
                </c:pt>
                <c:pt idx="16">
                  <c:v>34</c:v>
                </c:pt>
                <c:pt idx="17">
                  <c:v>35</c:v>
                </c:pt>
                <c:pt idx="18">
                  <c:v>25</c:v>
                </c:pt>
              </c:numCache>
            </c:numRef>
          </c:val>
        </c:ser>
        <c:ser>
          <c:idx val="6"/>
          <c:order val="6"/>
          <c:tx>
            <c:strRef>
              <c:f>'参加者数国別 (2)'!$K$22</c:f>
              <c:strCache>
                <c:ptCount val="1"/>
                <c:pt idx="0">
                  <c:v>Others</c:v>
                </c:pt>
              </c:strCache>
            </c:strRef>
          </c:tx>
          <c:cat>
            <c:numRef>
              <c:f>'参加者数国別 (2)'!$D$23:$D$41</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'参加者数国別 (2)'!$K$23:$K$41</c:f>
              <c:numCache>
                <c:formatCode>General</c:formatCode>
                <c:ptCount val="19"/>
                <c:pt idx="1">
                  <c:v>52</c:v>
                </c:pt>
                <c:pt idx="3">
                  <c:v>57</c:v>
                </c:pt>
                <c:pt idx="5">
                  <c:v>83</c:v>
                </c:pt>
                <c:pt idx="6">
                  <c:v>90</c:v>
                </c:pt>
                <c:pt idx="7">
                  <c:v>141</c:v>
                </c:pt>
                <c:pt idx="8">
                  <c:v>69</c:v>
                </c:pt>
                <c:pt idx="9">
                  <c:v>76</c:v>
                </c:pt>
                <c:pt idx="10">
                  <c:v>105</c:v>
                </c:pt>
                <c:pt idx="11">
                  <c:v>89</c:v>
                </c:pt>
                <c:pt idx="13">
                  <c:v>124</c:v>
                </c:pt>
                <c:pt idx="14">
                  <c:v>70</c:v>
                </c:pt>
                <c:pt idx="15">
                  <c:v>72</c:v>
                </c:pt>
                <c:pt idx="16">
                  <c:v>75</c:v>
                </c:pt>
                <c:pt idx="17">
                  <c:v>56</c:v>
                </c:pt>
                <c:pt idx="18">
                  <c:v>70</c:v>
                </c:pt>
              </c:numCache>
            </c:numRef>
          </c:val>
        </c:ser>
        <c:marker val="1"/>
        <c:axId val="42674432"/>
        <c:axId val="42700800"/>
      </c:lineChart>
      <c:catAx>
        <c:axId val="42674432"/>
        <c:scaling>
          <c:orientation val="minMax"/>
        </c:scaling>
        <c:axPos val="b"/>
        <c:numFmt formatCode="General" sourceLinked="1"/>
        <c:majorTickMark val="none"/>
        <c:tickLblPos val="nextTo"/>
        <c:txPr>
          <a:bodyPr/>
          <a:lstStyle/>
          <a:p>
            <a:pPr>
              <a:defRPr sz="1600" baseline="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42700800"/>
        <c:crosses val="autoZero"/>
        <c:auto val="1"/>
        <c:lblAlgn val="ctr"/>
        <c:lblOffset val="100"/>
        <c:tickLblSkip val="2"/>
      </c:catAx>
      <c:valAx>
        <c:axId val="42700800"/>
        <c:scaling>
          <c:orientation val="minMax"/>
        </c:scaling>
        <c:axPos val="l"/>
        <c:majorGridlines/>
        <c:title>
          <c:tx>
            <c:rich>
              <a:bodyPr/>
              <a:lstStyle/>
              <a:p>
                <a:pPr>
                  <a:defRPr sz="2000"/>
                </a:pPr>
                <a:r>
                  <a:rPr lang="en-US" sz="2000"/>
                  <a:t>Number of Atendees</a:t>
                </a:r>
                <a:endParaRPr lang="ja-JP" sz="2000"/>
              </a:p>
            </c:rich>
          </c:tx>
          <c:layout>
            <c:manualLayout>
              <c:xMode val="edge"/>
              <c:yMode val="edge"/>
              <c:x val="1.2429484864013315E-2"/>
              <c:y val="0.21768115463554472"/>
            </c:manualLayout>
          </c:layout>
        </c:title>
        <c:numFmt formatCode="General" sourceLinked="1"/>
        <c:majorTickMark val="none"/>
        <c:tickLblPos val="nextTo"/>
        <c:txPr>
          <a:bodyPr/>
          <a:lstStyle/>
          <a:p>
            <a:pPr>
              <a:defRPr sz="1600" baseline="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42674432"/>
        <c:crosses val="autoZero"/>
        <c:crossBetween val="between"/>
      </c:valAx>
    </c:plotArea>
    <c:legend>
      <c:legendPos val="r"/>
      <c:layout>
        <c:manualLayout>
          <c:xMode val="edge"/>
          <c:yMode val="edge"/>
          <c:x val="0.86229900540834725"/>
          <c:y val="7.1515871836775199E-2"/>
          <c:w val="0.13332588166949599"/>
          <c:h val="0.49571633734462506"/>
        </c:manualLayout>
      </c:layout>
      <c:txPr>
        <a:bodyPr/>
        <a:lstStyle/>
        <a:p>
          <a:pPr>
            <a:defRPr sz="1600" baseline="0"/>
          </a:pPr>
          <a:endParaRPr lang="ja-JP"/>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5799801188513027"/>
          <c:y val="4.3934256645592272E-2"/>
          <c:w val="0.68964301810758633"/>
          <c:h val="0.8461145501466405"/>
        </c:manualLayout>
      </c:layout>
      <c:lineChart>
        <c:grouping val="standard"/>
        <c:ser>
          <c:idx val="0"/>
          <c:order val="0"/>
          <c:tx>
            <c:strRef>
              <c:f>'論文数国別 (2)'!$J$5</c:f>
              <c:strCache>
                <c:ptCount val="1"/>
                <c:pt idx="0">
                  <c:v>Total</c:v>
                </c:pt>
              </c:strCache>
            </c:strRef>
          </c:tx>
          <c:spPr>
            <a:ln w="25400" cap="flat" cmpd="sng" algn="ctr">
              <a:solidFill>
                <a:schemeClr val="dk1"/>
              </a:solidFill>
              <a:prstDash val="solid"/>
            </a:ln>
            <a:effectLst/>
          </c:spPr>
          <c:marker>
            <c:spPr>
              <a:solidFill>
                <a:schemeClr val="lt1"/>
              </a:solidFill>
              <a:ln w="25400" cap="flat" cmpd="sng" algn="ctr">
                <a:solidFill>
                  <a:schemeClr val="dk1"/>
                </a:solidFill>
                <a:prstDash val="solid"/>
              </a:ln>
              <a:effectLst/>
            </c:spPr>
          </c:marker>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(2)'!$J$6:$J$24</c:f>
              <c:numCache>
                <c:formatCode>General</c:formatCode>
                <c:ptCount val="19"/>
                <c:pt idx="0">
                  <c:v>22</c:v>
                </c:pt>
                <c:pt idx="1">
                  <c:v>58</c:v>
                </c:pt>
                <c:pt idx="2">
                  <c:v>241</c:v>
                </c:pt>
                <c:pt idx="3">
                  <c:v>232</c:v>
                </c:pt>
                <c:pt idx="4">
                  <c:v>212</c:v>
                </c:pt>
                <c:pt idx="5">
                  <c:v>283</c:v>
                </c:pt>
                <c:pt idx="6">
                  <c:v>302</c:v>
                </c:pt>
                <c:pt idx="7">
                  <c:v>453</c:v>
                </c:pt>
                <c:pt idx="8">
                  <c:v>363</c:v>
                </c:pt>
                <c:pt idx="9">
                  <c:v>449</c:v>
                </c:pt>
                <c:pt idx="10">
                  <c:v>458</c:v>
                </c:pt>
                <c:pt idx="11">
                  <c:v>546</c:v>
                </c:pt>
                <c:pt idx="12">
                  <c:v>521</c:v>
                </c:pt>
                <c:pt idx="13">
                  <c:v>620</c:v>
                </c:pt>
                <c:pt idx="14">
                  <c:v>554</c:v>
                </c:pt>
                <c:pt idx="15">
                  <c:v>555</c:v>
                </c:pt>
                <c:pt idx="16">
                  <c:v>599</c:v>
                </c:pt>
                <c:pt idx="17">
                  <c:v>534</c:v>
                </c:pt>
                <c:pt idx="18">
                  <c:v>529</c:v>
                </c:pt>
              </c:numCache>
            </c:numRef>
          </c:val>
        </c:ser>
        <c:ser>
          <c:idx val="1"/>
          <c:order val="1"/>
          <c:tx>
            <c:strRef>
              <c:f>'論文数国別 (2)'!$K$5</c:f>
              <c:strCache>
                <c:ptCount val="1"/>
                <c:pt idx="0">
                  <c:v>Japan</c:v>
                </c:pt>
              </c:strCache>
            </c:strRef>
          </c:tx>
          <c:spPr>
            <a:ln w="25400" cap="flat" cmpd="sng" algn="ctr">
              <a:solidFill>
                <a:schemeClr val="accent2">
                  <a:shade val="50000"/>
                </a:schemeClr>
              </a:solidFill>
              <a:prstDash val="solid"/>
            </a:ln>
            <a:effectLst/>
          </c:spPr>
          <c:marker>
            <c:spPr>
              <a:solidFill>
                <a:schemeClr val="accent2"/>
              </a:solidFill>
              <a:ln w="25400" cap="flat" cmpd="sng" algn="ctr">
                <a:solidFill>
                  <a:schemeClr val="accent2">
                    <a:shade val="50000"/>
                  </a:schemeClr>
                </a:solidFill>
                <a:prstDash val="solid"/>
              </a:ln>
              <a:effectLst/>
            </c:spPr>
          </c:marker>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(2)'!$K$6:$K$24</c:f>
              <c:numCache>
                <c:formatCode>General</c:formatCode>
                <c:ptCount val="19"/>
                <c:pt idx="0">
                  <c:v>5</c:v>
                </c:pt>
                <c:pt idx="1">
                  <c:v>40</c:v>
                </c:pt>
                <c:pt idx="2">
                  <c:v>167</c:v>
                </c:pt>
                <c:pt idx="3">
                  <c:v>148</c:v>
                </c:pt>
                <c:pt idx="4">
                  <c:v>132</c:v>
                </c:pt>
                <c:pt idx="5">
                  <c:v>147</c:v>
                </c:pt>
                <c:pt idx="6">
                  <c:v>163</c:v>
                </c:pt>
                <c:pt idx="7">
                  <c:v>234</c:v>
                </c:pt>
                <c:pt idx="8">
                  <c:v>191</c:v>
                </c:pt>
                <c:pt idx="9">
                  <c:v>213</c:v>
                </c:pt>
                <c:pt idx="10">
                  <c:v>200</c:v>
                </c:pt>
                <c:pt idx="11">
                  <c:v>255</c:v>
                </c:pt>
                <c:pt idx="12">
                  <c:v>223</c:v>
                </c:pt>
                <c:pt idx="13">
                  <c:v>264</c:v>
                </c:pt>
                <c:pt idx="14">
                  <c:v>236</c:v>
                </c:pt>
                <c:pt idx="15">
                  <c:v>253</c:v>
                </c:pt>
                <c:pt idx="16">
                  <c:v>241</c:v>
                </c:pt>
                <c:pt idx="17">
                  <c:v>248</c:v>
                </c:pt>
                <c:pt idx="18">
                  <c:v>246</c:v>
                </c:pt>
              </c:numCache>
            </c:numRef>
          </c:val>
        </c:ser>
        <c:ser>
          <c:idx val="2"/>
          <c:order val="2"/>
          <c:tx>
            <c:strRef>
              <c:f>'論文数国別 (2)'!$L$5</c:f>
              <c:strCache>
                <c:ptCount val="1"/>
                <c:pt idx="0">
                  <c:v>Korea</c:v>
                </c:pt>
              </c:strCache>
            </c:strRef>
          </c:tx>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(2)'!$L$6:$L$24</c:f>
              <c:numCache>
                <c:formatCode>General</c:formatCode>
                <c:ptCount val="19"/>
                <c:pt idx="6">
                  <c:v>62</c:v>
                </c:pt>
                <c:pt idx="7">
                  <c:v>88</c:v>
                </c:pt>
                <c:pt idx="8">
                  <c:v>89</c:v>
                </c:pt>
                <c:pt idx="9">
                  <c:v>125</c:v>
                </c:pt>
                <c:pt idx="10">
                  <c:v>124</c:v>
                </c:pt>
                <c:pt idx="11">
                  <c:v>125</c:v>
                </c:pt>
                <c:pt idx="14">
                  <c:v>141</c:v>
                </c:pt>
                <c:pt idx="15">
                  <c:v>122</c:v>
                </c:pt>
                <c:pt idx="16">
                  <c:v>145</c:v>
                </c:pt>
                <c:pt idx="17">
                  <c:v>116</c:v>
                </c:pt>
                <c:pt idx="18">
                  <c:v>73</c:v>
                </c:pt>
              </c:numCache>
            </c:numRef>
          </c:val>
        </c:ser>
        <c:ser>
          <c:idx val="3"/>
          <c:order val="3"/>
          <c:tx>
            <c:strRef>
              <c:f>'論文数国別 (2)'!$M$5</c:f>
              <c:strCache>
                <c:ptCount val="1"/>
                <c:pt idx="0">
                  <c:v>Taiwan</c:v>
                </c:pt>
              </c:strCache>
            </c:strRef>
          </c:tx>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(2)'!$M$6:$M$24</c:f>
              <c:numCache>
                <c:formatCode>General</c:formatCode>
                <c:ptCount val="19"/>
                <c:pt idx="6">
                  <c:v>10</c:v>
                </c:pt>
                <c:pt idx="7">
                  <c:v>25</c:v>
                </c:pt>
                <c:pt idx="8">
                  <c:v>21</c:v>
                </c:pt>
                <c:pt idx="9">
                  <c:v>43</c:v>
                </c:pt>
                <c:pt idx="10">
                  <c:v>48</c:v>
                </c:pt>
                <c:pt idx="11">
                  <c:v>81</c:v>
                </c:pt>
                <c:pt idx="14">
                  <c:v>97</c:v>
                </c:pt>
                <c:pt idx="15">
                  <c:v>105</c:v>
                </c:pt>
                <c:pt idx="16">
                  <c:v>115</c:v>
                </c:pt>
                <c:pt idx="17">
                  <c:v>91</c:v>
                </c:pt>
                <c:pt idx="18">
                  <c:v>108</c:v>
                </c:pt>
              </c:numCache>
            </c:numRef>
          </c:val>
        </c:ser>
        <c:ser>
          <c:idx val="4"/>
          <c:order val="4"/>
          <c:tx>
            <c:strRef>
              <c:f>'論文数国別 (2)'!$N$5</c:f>
              <c:strCache>
                <c:ptCount val="1"/>
                <c:pt idx="0">
                  <c:v>China</c:v>
                </c:pt>
              </c:strCache>
            </c:strRef>
          </c:tx>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(2)'!$N$6:$N$24</c:f>
              <c:numCache>
                <c:formatCode>General</c:formatCode>
                <c:ptCount val="19"/>
                <c:pt idx="6">
                  <c:v>3</c:v>
                </c:pt>
                <c:pt idx="7">
                  <c:v>1</c:v>
                </c:pt>
                <c:pt idx="8">
                  <c:v>4</c:v>
                </c:pt>
                <c:pt idx="9">
                  <c:v>4</c:v>
                </c:pt>
                <c:pt idx="10">
                  <c:v>5</c:v>
                </c:pt>
                <c:pt idx="11">
                  <c:v>11</c:v>
                </c:pt>
                <c:pt idx="14">
                  <c:v>10</c:v>
                </c:pt>
                <c:pt idx="15">
                  <c:v>15</c:v>
                </c:pt>
                <c:pt idx="16">
                  <c:v>24</c:v>
                </c:pt>
                <c:pt idx="17">
                  <c:v>19</c:v>
                </c:pt>
                <c:pt idx="18">
                  <c:v>38</c:v>
                </c:pt>
              </c:numCache>
            </c:numRef>
          </c:val>
        </c:ser>
        <c:ser>
          <c:idx val="5"/>
          <c:order val="5"/>
          <c:tx>
            <c:strRef>
              <c:f>'論文数国別 (2)'!$O$5</c:f>
              <c:strCache>
                <c:ptCount val="1"/>
                <c:pt idx="0">
                  <c:v>USA</c:v>
                </c:pt>
              </c:strCache>
            </c:strRef>
          </c:tx>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(2)'!$O$6:$O$24</c:f>
              <c:numCache>
                <c:formatCode>General</c:formatCode>
                <c:ptCount val="19"/>
                <c:pt idx="6">
                  <c:v>19</c:v>
                </c:pt>
                <c:pt idx="7">
                  <c:v>33</c:v>
                </c:pt>
                <c:pt idx="8">
                  <c:v>20</c:v>
                </c:pt>
                <c:pt idx="9">
                  <c:v>19</c:v>
                </c:pt>
                <c:pt idx="10">
                  <c:v>20</c:v>
                </c:pt>
                <c:pt idx="11">
                  <c:v>19</c:v>
                </c:pt>
                <c:pt idx="14">
                  <c:v>25</c:v>
                </c:pt>
                <c:pt idx="15">
                  <c:v>22</c:v>
                </c:pt>
                <c:pt idx="16">
                  <c:v>27</c:v>
                </c:pt>
                <c:pt idx="17">
                  <c:v>21</c:v>
                </c:pt>
                <c:pt idx="18">
                  <c:v>10</c:v>
                </c:pt>
              </c:numCache>
            </c:numRef>
          </c:val>
        </c:ser>
        <c:ser>
          <c:idx val="6"/>
          <c:order val="6"/>
          <c:tx>
            <c:strRef>
              <c:f>'論文数国別 (2)'!$P$5</c:f>
              <c:strCache>
                <c:ptCount val="1"/>
                <c:pt idx="0">
                  <c:v>Others</c:v>
                </c:pt>
              </c:strCache>
            </c:strRef>
          </c:tx>
          <c:cat>
            <c:numRef>
              <c:f>'論文数国別 (2)'!$I$6:$I$24</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'論文数国別 (2)'!$P$6:$P$24</c:f>
              <c:numCache>
                <c:formatCode>General</c:formatCode>
                <c:ptCount val="19"/>
                <c:pt idx="6">
                  <c:v>45</c:v>
                </c:pt>
                <c:pt idx="7">
                  <c:v>72</c:v>
                </c:pt>
                <c:pt idx="8">
                  <c:v>38</c:v>
                </c:pt>
                <c:pt idx="9">
                  <c:v>45</c:v>
                </c:pt>
                <c:pt idx="10">
                  <c:v>61</c:v>
                </c:pt>
                <c:pt idx="11">
                  <c:v>55</c:v>
                </c:pt>
                <c:pt idx="14">
                  <c:v>45</c:v>
                </c:pt>
                <c:pt idx="15">
                  <c:v>38</c:v>
                </c:pt>
                <c:pt idx="16">
                  <c:v>47</c:v>
                </c:pt>
                <c:pt idx="17">
                  <c:v>39</c:v>
                </c:pt>
                <c:pt idx="18">
                  <c:v>54</c:v>
                </c:pt>
              </c:numCache>
            </c:numRef>
          </c:val>
        </c:ser>
        <c:marker val="1"/>
        <c:axId val="42852736"/>
        <c:axId val="42854272"/>
      </c:lineChart>
      <c:catAx>
        <c:axId val="42852736"/>
        <c:scaling>
          <c:orientation val="minMax"/>
        </c:scaling>
        <c:axPos val="b"/>
        <c:numFmt formatCode="General" sourceLinked="1"/>
        <c:majorTickMark val="none"/>
        <c:tickLblPos val="nextTo"/>
        <c:txPr>
          <a:bodyPr/>
          <a:lstStyle/>
          <a:p>
            <a:pPr>
              <a:defRPr sz="160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42854272"/>
        <c:crosses val="autoZero"/>
        <c:auto val="1"/>
        <c:lblAlgn val="ctr"/>
        <c:lblOffset val="100"/>
        <c:tickLblSkip val="2"/>
      </c:catAx>
      <c:valAx>
        <c:axId val="42854272"/>
        <c:scaling>
          <c:orientation val="minMax"/>
        </c:scaling>
        <c:axPos val="l"/>
        <c:majorGridlines/>
        <c:title>
          <c:tx>
            <c:rich>
              <a:bodyPr/>
              <a:lstStyle/>
              <a:p>
                <a:pPr>
                  <a:defRPr sz="2000">
                    <a:solidFill>
                      <a:schemeClr val="tx1"/>
                    </a:solidFill>
                  </a:defRPr>
                </a:pPr>
                <a:r>
                  <a:rPr lang="en-US" sz="2000" dirty="0" smtClean="0">
                    <a:solidFill>
                      <a:schemeClr val="tx1"/>
                    </a:solidFill>
                  </a:rPr>
                  <a:t>Numbers </a:t>
                </a:r>
                <a:r>
                  <a:rPr lang="en-US" sz="2000" dirty="0">
                    <a:solidFill>
                      <a:schemeClr val="tx1"/>
                    </a:solidFill>
                  </a:rPr>
                  <a:t>of Papers</a:t>
                </a:r>
                <a:endParaRPr lang="ja-JP" sz="2000" dirty="0">
                  <a:solidFill>
                    <a:schemeClr val="tx1"/>
                  </a:solidFill>
                </a:endParaRPr>
              </a:p>
            </c:rich>
          </c:tx>
          <c:layout>
            <c:manualLayout>
              <c:xMode val="edge"/>
              <c:yMode val="edge"/>
              <c:x val="3.0350619051406447E-2"/>
              <c:y val="0.28348349538068818"/>
            </c:manualLayout>
          </c:layout>
        </c:title>
        <c:numFmt formatCode="General" sourceLinked="1"/>
        <c:majorTickMark val="none"/>
        <c:tickLblPos val="nextTo"/>
        <c:txPr>
          <a:bodyPr/>
          <a:lstStyle/>
          <a:p>
            <a:pPr>
              <a:defRPr sz="160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crossAx val="42852736"/>
        <c:crosses val="autoZero"/>
        <c:crossBetween val="between"/>
      </c:valAx>
    </c:plotArea>
    <c:legend>
      <c:legendPos val="r"/>
      <c:layout>
        <c:manualLayout>
          <c:xMode val="edge"/>
          <c:yMode val="edge"/>
          <c:x val="0.86265131631273451"/>
          <c:y val="0.23089519470443576"/>
          <c:w val="0.13734868368726663"/>
          <c:h val="0.53261889433632115"/>
        </c:manualLayout>
      </c:layout>
      <c:txPr>
        <a:bodyPr/>
        <a:lstStyle/>
        <a:p>
          <a:pPr>
            <a:defRPr sz="1600">
              <a:latin typeface="Arial Unicode MS" panose="020B0604020202020204" pitchFamily="50" charset="-128"/>
              <a:ea typeface="Arial Unicode MS" panose="020B0604020202020204" pitchFamily="50" charset="-128"/>
              <a:cs typeface="Arial Unicode MS" panose="020B0604020202020204" pitchFamily="50" charset="-128"/>
            </a:defRPr>
          </a:pPr>
          <a:endParaRPr lang="ja-JP"/>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499A615-2B90-4A83-A1B6-14F6F7E803FA}" type="datetimeFigureOut">
              <a:rPr lang="ja-JP" altLang="en-US"/>
              <a:pPr>
                <a:defRPr/>
              </a:pPr>
              <a:t>2014/3/3</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B8F02B4-5A4C-4C38-9D36-B61AF7545FE0}"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ony.jp/hmd/products/HMZ-T3/feature_1.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F74E0-5170-490B-9BED-69E5AE8C9421}"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379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A82AC-8C45-4594-80A2-7ECA2C0FEF4B}" type="slidenum">
              <a:rPr lang="ja-JP" altLang="en-US"/>
              <a:pPr fontAlgn="base">
                <a:spcBef>
                  <a:spcPct val="0"/>
                </a:spcBef>
                <a:spcAft>
                  <a:spcPct val="0"/>
                </a:spcAft>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58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58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65143-3A76-45E2-9251-A00923F95487}" type="slidenum">
              <a:rPr lang="ja-JP" altLang="en-US"/>
              <a:pPr fontAlgn="base">
                <a:spcBef>
                  <a:spcPct val="0"/>
                </a:spcBef>
                <a:spcAft>
                  <a:spcPct val="0"/>
                </a:spcAft>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789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F32A0-483A-43D5-AAD5-5C5B9823600C}"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789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52639-7BE4-460F-BBEF-07646AEFD58F}"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993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E108B-762A-4B24-B84C-BADA3BB0CC94}"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0132CE90-48F9-49EF-8719-28174B6F96EF}"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78777461-FDC3-4ECE-8FE5-D03F6A697E39}"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81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403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51CE1E-1482-41B9-9A6B-43020F962F89}"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608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2A88C6-0378-4362-BD3B-AD96C0B2668B}"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22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813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19386-1B7D-40B8-872F-11544E726532}" type="slidenum">
              <a:rPr lang="ja-JP" altLang="en-US"/>
              <a:pPr fontAlgn="base">
                <a:spcBef>
                  <a:spcPct val="0"/>
                </a:spcBef>
                <a:spcAft>
                  <a:spcPct val="0"/>
                </a:spcAft>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1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6422A-D76E-46A3-914B-69EEF35772EA}"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017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0EC07-6162-443D-8567-23C903DECCA7}" type="slidenum">
              <a:rPr lang="ja-JP" altLang="en-US"/>
              <a:pPr fontAlgn="base">
                <a:spcBef>
                  <a:spcPct val="0"/>
                </a:spcBef>
                <a:spcAft>
                  <a:spcPct val="0"/>
                </a:spcAft>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222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2821B4-E11D-43B2-B65C-024C503FDD19}" type="slidenum">
              <a:rPr lang="ja-JP" altLang="en-US"/>
              <a:pPr fontAlgn="base">
                <a:spcBef>
                  <a:spcPct val="0"/>
                </a:spcBef>
                <a:spcAft>
                  <a:spcPct val="0"/>
                </a:spcAft>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83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27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0CD524-8508-48C2-939B-E15081674058}" type="slidenum">
              <a:rPr lang="ja-JP" altLang="en-US"/>
              <a:pPr fontAlgn="base">
                <a:spcBef>
                  <a:spcPct val="0"/>
                </a:spcBef>
                <a:spcAft>
                  <a:spcPct val="0"/>
                </a:spcAft>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04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BB522C00-58D1-4457-A927-572171E5001B}" type="slidenum">
              <a:rPr lang="ja-JP" altLang="en-US" smtClean="0"/>
              <a:pPr>
                <a:defRPr/>
              </a:pPr>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24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73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C9B196-74D5-4526-BA5A-119C818C71B1}" type="slidenum">
              <a:rPr lang="ja-JP" altLang="en-US"/>
              <a:pPr fontAlgn="base">
                <a:spcBef>
                  <a:spcPct val="0"/>
                </a:spcBef>
                <a:spcAft>
                  <a:spcPct val="0"/>
                </a:spcAft>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45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D4E6BC3C-9646-49A5-A929-973671B71A3E}"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65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48A0041E-91AC-4D92-A8B8-F4CFBA70FC88}" type="slidenum">
              <a:rPr lang="ja-JP" altLang="en-US" smtClean="0"/>
              <a:pPr>
                <a:defRPr/>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86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https://www.samsung.com/jp/consumer/mobilephone/smartphone/docomo/SM-N900DZKEDCM</a:t>
            </a:r>
          </a:p>
          <a:p>
            <a:pPr eaLnBrk="1" hangingPunct="1">
              <a:spcBef>
                <a:spcPct val="0"/>
              </a:spcBef>
            </a:pPr>
            <a:r>
              <a:rPr lang="en-US" altLang="ja-JP" smtClean="0"/>
              <a:t>http://www.sony.jp/CorporateCruise/Press/200710/07-1001</a:t>
            </a:r>
          </a:p>
          <a:p>
            <a:pPr eaLnBrk="1" hangingPunct="1">
              <a:spcBef>
                <a:spcPct val="0"/>
              </a:spcBef>
            </a:pPr>
            <a:r>
              <a:rPr lang="en-US" altLang="ja-JP" smtClean="0">
                <a:hlinkClick r:id="rId3"/>
              </a:rPr>
              <a:t>http://www.sony.jp/hmd/products/HMZ-T3/feature_1.html#L2_10</a:t>
            </a:r>
            <a:endParaRPr lang="ja-JP" altLang="en-US" smtClean="0"/>
          </a:p>
        </p:txBody>
      </p:sp>
      <p:sp>
        <p:nvSpPr>
          <p:cNvPr id="614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311F83-C6EE-45F2-9220-635B1A85FA70}" type="slidenum">
              <a:rPr lang="ja-JP" altLang="en-US"/>
              <a:pPr fontAlgn="base">
                <a:spcBef>
                  <a:spcPct val="0"/>
                </a:spcBef>
                <a:spcAft>
                  <a:spcPct val="0"/>
                </a:spcAft>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06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BDC81FFE-8B00-4E1A-A5B4-F3C01732F0C6}"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27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B1232499-D514-4165-A77D-538A9613A01B}"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94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4BDBBF-8D65-42D9-9043-DA0E7E3CA66E}"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47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18172723-6747-479B-891F-593FC12B9CE7}"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68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http://panasonic.jp/viera/products/gt60/index.html</a:t>
            </a:r>
            <a:endParaRPr lang="ja-JP" altLang="en-US" smtClean="0"/>
          </a:p>
        </p:txBody>
      </p:sp>
      <p:sp>
        <p:nvSpPr>
          <p:cNvPr id="665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ED4BEC-D947-4EF5-9ACC-A58208482319}" type="slidenum">
              <a:rPr lang="ja-JP" altLang="en-US"/>
              <a:pPr fontAlgn="base">
                <a:spcBef>
                  <a:spcPct val="0"/>
                </a:spcBef>
                <a:spcAft>
                  <a:spcPct val="0"/>
                </a:spcAft>
                <a:defRPr/>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88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5F6FF3FD-8481-48EB-8A3A-05972F885903}" type="slidenum">
              <a:rPr lang="ja-JP" altLang="en-US" smtClean="0"/>
              <a:pPr>
                <a:defRPr/>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B7850C60-14F2-49C4-9E13-54EDFE47276D}"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29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996BDB3D-0913-4CDB-A2AE-6B8A2E7D0C1D}" type="slidenum">
              <a:rPr lang="ja-JP" altLang="en-US" smtClean="0"/>
              <a:pPr>
                <a:defRPr/>
              </a:pPr>
              <a:t>34</a:t>
            </a:fld>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49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80EA13BC-54ED-4922-9A16-6415516C553F}" type="slidenum">
              <a:rPr lang="ja-JP" altLang="en-US" smtClean="0"/>
              <a:pPr>
                <a:defRPr/>
              </a:pPr>
              <a:t>35</a:t>
            </a:fld>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70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C9A4E2AF-EFA3-4DE7-81CF-7562F7990C88}" type="slidenum">
              <a:rPr lang="ja-JP" altLang="en-US" smtClean="0"/>
              <a:pPr>
                <a:defRPr/>
              </a:pPr>
              <a:t>36</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90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DB493A30-C625-47E3-A275-EA45C28A11A7}" type="slidenum">
              <a:rPr lang="ja-JP" altLang="en-US" smtClean="0"/>
              <a:pPr>
                <a:defRPr/>
              </a:pPr>
              <a:t>37</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11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638E1837-AF6F-477D-AE82-F6F3B687C7BA}" type="slidenum">
              <a:rPr lang="ja-JP" altLang="en-US" smtClean="0"/>
              <a:pPr>
                <a:defRPr/>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31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577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E61431-4640-4FD9-A531-730681502EAA}" type="slidenum">
              <a:rPr lang="ja-JP" altLang="en-US"/>
              <a:pPr fontAlgn="base">
                <a:spcBef>
                  <a:spcPct val="0"/>
                </a:spcBef>
                <a:spcAft>
                  <a:spcPct val="0"/>
                </a:spcAft>
                <a:defRPr/>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50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C55E9-7765-4FBE-8102-56F727582E37}"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52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782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753713-5A09-4433-B39C-117745592BA9}" type="slidenum">
              <a:rPr lang="ja-JP" altLang="en-US"/>
              <a:pPr fontAlgn="base">
                <a:spcBef>
                  <a:spcPct val="0"/>
                </a:spcBef>
                <a:spcAft>
                  <a:spcPct val="0"/>
                </a:spcAft>
                <a:defRPr/>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72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987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63383-739E-4438-8650-310C06EBE3AF}" type="slidenum">
              <a:rPr lang="ja-JP" altLang="en-US"/>
              <a:pPr fontAlgn="base">
                <a:spcBef>
                  <a:spcPct val="0"/>
                </a:spcBef>
                <a:spcAft>
                  <a:spcPct val="0"/>
                </a:spcAft>
                <a:defRPr/>
              </a:pPr>
              <a:t>41</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343F9E-6187-4472-AEB2-D369A2EBA75C}"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D8541-ED0D-4834-9B3C-7F71B2DC6627}" type="slidenum">
              <a:rPr lang="ja-JP" altLang="en-US"/>
              <a:pPr fontAlgn="base">
                <a:spcBef>
                  <a:spcPct val="0"/>
                </a:spcBef>
                <a:spcAft>
                  <a:spcPct val="0"/>
                </a:spcAft>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3ECAE-82FE-4008-9617-D3F64E61F81B}" type="slidenum">
              <a:rPr lang="ja-JP" altLang="en-US"/>
              <a:pPr fontAlgn="base">
                <a:spcBef>
                  <a:spcPct val="0"/>
                </a:spcBef>
                <a:spcAft>
                  <a:spcPct val="0"/>
                </a:spcAft>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69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2C55C-C537-4359-BAD2-CC563D779DF3}" type="slidenum">
              <a:rPr lang="ja-JP" altLang="en-US"/>
              <a:pPr fontAlgn="base">
                <a:spcBef>
                  <a:spcPct val="0"/>
                </a:spcBef>
                <a:spcAft>
                  <a:spcPct val="0"/>
                </a:spcAft>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C9F7D-AE06-47E1-98A1-966565EF43ED}" type="slidenum">
              <a:rPr lang="ja-JP" altLang="en-US"/>
              <a:pPr fontAlgn="base">
                <a:spcBef>
                  <a:spcPct val="0"/>
                </a:spcBef>
                <a:spcAft>
                  <a:spcPct val="0"/>
                </a:spcAft>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41CDBB-EDD9-4C29-834D-393F8C4A12B1}" type="datetime1">
              <a:rPr lang="ja-JP" altLang="en-US"/>
              <a:pPr>
                <a:defRPr/>
              </a:pPr>
              <a:t>2014/3/3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D231C0A-37DB-4F1F-B695-0779F88CD02A}"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FFF948A-BAAD-4D90-AA26-F406F4244C18}" type="datetime1">
              <a:rPr lang="ja-JP" altLang="en-US"/>
              <a:pPr>
                <a:defRPr/>
              </a:pPr>
              <a:t>2014/3/3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12F04D2-80A1-4E10-BF0F-0C5737819422}"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D183BE6-25B1-43C5-B67E-9C326520830B}" type="datetime1">
              <a:rPr lang="ja-JP" altLang="en-US"/>
              <a:pPr>
                <a:defRPr/>
              </a:pPr>
              <a:t>2014/3/3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23C5877-A4AE-446D-91B4-2FE0DA330E45}"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B6F21AE-B089-4716-B9FB-55B47DDE88BE}" type="datetime1">
              <a:rPr lang="ja-JP" altLang="en-US"/>
              <a:pPr>
                <a:defRPr/>
              </a:pPr>
              <a:t>2014/3/3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728658A-5033-4DAC-B931-8AB1E91A20F9}"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33477F7-494F-4941-96EA-9DE1D62C4796}" type="datetime1">
              <a:rPr lang="ja-JP" altLang="en-US"/>
              <a:pPr>
                <a:defRPr/>
              </a:pPr>
              <a:t>2014/3/3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DFC182E-6758-43EB-A1DF-E4F50B5B79F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7994449-3B23-4268-A4C9-EF00294F1567}" type="datetime1">
              <a:rPr lang="ja-JP" altLang="en-US"/>
              <a:pPr>
                <a:defRPr/>
              </a:pPr>
              <a:t>2014/3/3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4561682-400D-440B-B3E0-DFDFEE6DEFBD}"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5023A5-0871-4DB5-907B-22500D9A7E66}" type="datetime1">
              <a:rPr lang="ja-JP" altLang="en-US"/>
              <a:pPr>
                <a:defRPr/>
              </a:pPr>
              <a:t>2014/3/3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BDC55144-5608-46E5-85CA-E46A482D7565}"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F0217B9-1CB1-4D23-A9CF-FB3BBA0FB8E7}" type="datetime1">
              <a:rPr lang="ja-JP" altLang="en-US"/>
              <a:pPr>
                <a:defRPr/>
              </a:pPr>
              <a:t>2014/3/3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7FE541C-DF6B-4712-AC2B-E7D0EF42866E}"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B814BE9-EDF6-4639-B128-9FC28BD934B1}" type="datetime1">
              <a:rPr lang="ja-JP" altLang="en-US"/>
              <a:pPr>
                <a:defRPr/>
              </a:pPr>
              <a:t>2014/3/3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26B1F491-BD59-461F-9D83-F37155EF575B}"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ECC2272-7692-4BAE-A382-4A02257AD3F1}" type="datetime1">
              <a:rPr lang="ja-JP" altLang="en-US"/>
              <a:pPr>
                <a:defRPr/>
              </a:pPr>
              <a:t>2014/3/3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2FAC1AD-F74E-4796-B0D1-738B188C1763}"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B1F5070-92B3-4CDB-BA22-1666E4F5DCE9}" type="datetime1">
              <a:rPr lang="ja-JP" altLang="en-US"/>
              <a:pPr>
                <a:defRPr/>
              </a:pPr>
              <a:t>2014/3/3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D788871-4E77-4382-A38A-4CF23654342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B324B28-CC55-41F5-A521-9796DCEC4DA2}" type="datetime1">
              <a:rPr lang="ja-JP" altLang="en-US"/>
              <a:pPr>
                <a:defRPr/>
              </a:pPr>
              <a:t>2014/3/3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875463" y="63817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chemeClr val="tx1">
                    <a:tint val="75000"/>
                  </a:schemeClr>
                </a:solidFill>
                <a:latin typeface="+mj-lt"/>
                <a:ea typeface="+mn-ea"/>
              </a:defRPr>
            </a:lvl1pPr>
          </a:lstStyle>
          <a:p>
            <a:pPr>
              <a:defRPr/>
            </a:pPr>
            <a:fld id="{FC99426D-A270-4F6D-9B54-D056BCA1D0D2}" type="slidenum">
              <a:rPr lang="ja-JP" altLang="en-US"/>
              <a:pPr>
                <a:defRPr/>
              </a:pPr>
              <a:t>&lt;#&gt;</a:t>
            </a:fld>
            <a:endParaRPr lang="ja-JP" altLang="en-US"/>
          </a:p>
        </p:txBody>
      </p:sp>
      <p:pic>
        <p:nvPicPr>
          <p:cNvPr id="1031" name="Picture 2"/>
          <p:cNvPicPr>
            <a:picLocks noChangeAspect="1" noChangeArrowheads="1"/>
          </p:cNvPicPr>
          <p:nvPr userDrawn="1"/>
        </p:nvPicPr>
        <p:blipFill>
          <a:blip r:embed="rId13"/>
          <a:srcRect l="386" r="523"/>
          <a:stretch>
            <a:fillRect/>
          </a:stretch>
        </p:blipFill>
        <p:spPr bwMode="auto">
          <a:xfrm>
            <a:off x="0" y="0"/>
            <a:ext cx="9144000" cy="700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サブタイトル 2"/>
          <p:cNvSpPr>
            <a:spLocks noGrp="1"/>
          </p:cNvSpPr>
          <p:nvPr>
            <p:ph type="subTitle" idx="1"/>
          </p:nvPr>
        </p:nvSpPr>
        <p:spPr>
          <a:xfrm>
            <a:off x="1371600" y="4076700"/>
            <a:ext cx="6400800" cy="1752600"/>
          </a:xfrm>
        </p:spPr>
        <p:txBody>
          <a:bodyPr/>
          <a:lstStyle/>
          <a:p>
            <a:pPr eaLnBrk="1" hangingPunct="1"/>
            <a:r>
              <a:rPr lang="en-US" altLang="ja-JP" smtClean="0">
                <a:solidFill>
                  <a:schemeClr val="tx1"/>
                </a:solidFill>
              </a:rPr>
              <a:t>Shunsuke Kobayashi</a:t>
            </a:r>
          </a:p>
          <a:p>
            <a:pPr eaLnBrk="1" hangingPunct="1"/>
            <a:r>
              <a:rPr lang="en-US" altLang="ja-JP" smtClean="0">
                <a:solidFill>
                  <a:schemeClr val="tx1"/>
                </a:solidFill>
              </a:rPr>
              <a:t>Tokyo Univ. of Sci. Yamaguchi</a:t>
            </a:r>
            <a:endParaRPr lang="ja-JP" altLang="en-US" smtClean="0">
              <a:solidFill>
                <a:schemeClr val="tx1"/>
              </a:solidFill>
            </a:endParaRPr>
          </a:p>
        </p:txBody>
      </p:sp>
      <p:sp>
        <p:nvSpPr>
          <p:cNvPr id="14338" name="タイトル 1"/>
          <p:cNvSpPr txBox="1">
            <a:spLocks/>
          </p:cNvSpPr>
          <p:nvPr/>
        </p:nvSpPr>
        <p:spPr bwMode="auto">
          <a:xfrm>
            <a:off x="1116013" y="1557338"/>
            <a:ext cx="6911975" cy="1871662"/>
          </a:xfrm>
          <a:prstGeom prst="rect">
            <a:avLst/>
          </a:prstGeom>
          <a:solidFill>
            <a:srgbClr val="0070C0"/>
          </a:solidFill>
          <a:ln w="9525">
            <a:noFill/>
            <a:miter lim="800000"/>
            <a:headEnd/>
            <a:tailEnd/>
          </a:ln>
        </p:spPr>
        <p:txBody>
          <a:bodyPr anchor="ctr"/>
          <a:lstStyle/>
          <a:p>
            <a:pPr algn="ctr" fontAlgn="ctr"/>
            <a:r>
              <a:rPr lang="en-US" altLang="ja-JP" sz="2800">
                <a:solidFill>
                  <a:srgbClr val="FFFF00"/>
                </a:solidFill>
                <a:latin typeface="メイリオ" pitchFamily="50" charset="-128"/>
                <a:ea typeface="メイリオ" pitchFamily="50" charset="-128"/>
                <a:cs typeface="メイリオ" pitchFamily="50" charset="-128"/>
              </a:rPr>
              <a:t>The Dawn of IDW and its Growth over the 20 Years: </a:t>
            </a:r>
            <a:br>
              <a:rPr lang="en-US" altLang="ja-JP" sz="2800">
                <a:solidFill>
                  <a:srgbClr val="FFFF00"/>
                </a:solidFill>
                <a:latin typeface="メイリオ" pitchFamily="50" charset="-128"/>
                <a:ea typeface="メイリオ" pitchFamily="50" charset="-128"/>
                <a:cs typeface="メイリオ" pitchFamily="50" charset="-128"/>
              </a:rPr>
            </a:br>
            <a:r>
              <a:rPr lang="en-US" altLang="ja-JP" sz="2800">
                <a:solidFill>
                  <a:srgbClr val="FFFF00"/>
                </a:solidFill>
                <a:latin typeface="メイリオ" pitchFamily="50" charset="-128"/>
                <a:ea typeface="メイリオ" pitchFamily="50" charset="-128"/>
                <a:cs typeface="メイリオ" pitchFamily="50" charset="-128"/>
              </a:rPr>
              <a:t>The Tremendous Evolution</a:t>
            </a:r>
            <a:r>
              <a:rPr lang="en-US" altLang="ja-JP" sz="2800">
                <a:solidFill>
                  <a:srgbClr val="FF0000"/>
                </a:solidFill>
                <a:latin typeface="メイリオ" pitchFamily="50" charset="-128"/>
                <a:ea typeface="メイリオ" pitchFamily="50" charset="-128"/>
                <a:cs typeface="メイリオ" pitchFamily="50" charset="-128"/>
              </a:rPr>
              <a:t> </a:t>
            </a:r>
            <a:r>
              <a:rPr lang="en-US" altLang="ja-JP" sz="2800">
                <a:solidFill>
                  <a:srgbClr val="FFFF00"/>
                </a:solidFill>
                <a:latin typeface="メイリオ" pitchFamily="50" charset="-128"/>
                <a:ea typeface="メイリオ" pitchFamily="50" charset="-128"/>
                <a:cs typeface="メイリオ" pitchFamily="50" charset="-128"/>
              </a:rPr>
              <a:t>in Information Displays</a:t>
            </a:r>
            <a:r>
              <a:rPr lang="ja-JP" altLang="ja-JP" sz="2800">
                <a:solidFill>
                  <a:srgbClr val="FFFF00"/>
                </a:solidFill>
                <a:latin typeface="メイリオ" pitchFamily="50" charset="-128"/>
                <a:ea typeface="メイリオ" pitchFamily="50" charset="-128"/>
                <a:cs typeface="メイリオ" pitchFamily="50" charset="-128"/>
              </a:rPr>
              <a:t>　</a:t>
            </a:r>
            <a:endParaRPr lang="ja-JP" altLang="en-US" sz="2800">
              <a:solidFill>
                <a:srgbClr val="FFFF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a:defRPr/>
            </a:pPr>
            <a:fld id="{30DE3060-3FFD-4AD6-9568-758B61640CA3}" type="slidenum">
              <a:rPr lang="ja-JP" altLang="en-US"/>
              <a:pPr>
                <a:defRPr/>
              </a:pPr>
              <a:t>1</a:t>
            </a:fld>
            <a:endParaRPr lang="ja-JP" altLang="en-US"/>
          </a:p>
        </p:txBody>
      </p:sp>
      <p:sp>
        <p:nvSpPr>
          <p:cNvPr id="14340" name="テキスト ボックス 2"/>
          <p:cNvSpPr txBox="1">
            <a:spLocks noChangeArrowheads="1"/>
          </p:cNvSpPr>
          <p:nvPr/>
        </p:nvSpPr>
        <p:spPr bwMode="auto">
          <a:xfrm>
            <a:off x="6300788" y="5949950"/>
            <a:ext cx="1222375" cy="368300"/>
          </a:xfrm>
          <a:prstGeom prst="rect">
            <a:avLst/>
          </a:prstGeom>
          <a:noFill/>
          <a:ln w="9525">
            <a:noFill/>
            <a:miter lim="800000"/>
            <a:headEnd/>
            <a:tailEnd/>
          </a:ln>
        </p:spPr>
        <p:txBody>
          <a:bodyPr wrap="none">
            <a:spAutoFit/>
          </a:bodyPr>
          <a:lstStyle/>
          <a:p>
            <a:r>
              <a:rPr lang="en-US" altLang="ja-JP"/>
              <a:t>Revised-1</a:t>
            </a:r>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B1E9F8CE-519D-4E96-B998-433CF49A29FE}" type="slidenum">
              <a:rPr lang="ja-JP" altLang="en-US"/>
              <a:pPr>
                <a:defRPr/>
              </a:pPr>
              <a:t>10</a:t>
            </a:fld>
            <a:endParaRPr lang="ja-JP" altLang="en-US"/>
          </a:p>
        </p:txBody>
      </p:sp>
      <p:sp>
        <p:nvSpPr>
          <p:cNvPr id="32770" name="タイトル 1"/>
          <p:cNvSpPr>
            <a:spLocks noGrp="1"/>
          </p:cNvSpPr>
          <p:nvPr>
            <p:ph type="title"/>
          </p:nvPr>
        </p:nvSpPr>
        <p:spPr>
          <a:xfrm>
            <a:off x="1042988" y="765175"/>
            <a:ext cx="6877050" cy="863600"/>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A Saying about Community by Professor Hajime Nakamura</a:t>
            </a:r>
            <a:endParaRPr lang="ja-JP" altLang="en-US" sz="2800" smtClean="0">
              <a:solidFill>
                <a:srgbClr val="FFFF00"/>
              </a:solidFill>
              <a:ea typeface="メイリオ" pitchFamily="50" charset="-128"/>
              <a:cs typeface="メイリオ" pitchFamily="50" charset="-128"/>
            </a:endParaRPr>
          </a:p>
        </p:txBody>
      </p:sp>
      <p:sp>
        <p:nvSpPr>
          <p:cNvPr id="32771" name="サブタイトル 2"/>
          <p:cNvSpPr>
            <a:spLocks noGrp="1"/>
          </p:cNvSpPr>
          <p:nvPr>
            <p:ph idx="1"/>
          </p:nvPr>
        </p:nvSpPr>
        <p:spPr>
          <a:xfrm>
            <a:off x="354013" y="1628775"/>
            <a:ext cx="8435975" cy="3960813"/>
          </a:xfrm>
        </p:spPr>
        <p:txBody>
          <a:bodyPr/>
          <a:lstStyle/>
          <a:p>
            <a:pPr marL="0" indent="0" eaLnBrk="1" hangingPunct="1">
              <a:spcBef>
                <a:spcPct val="0"/>
              </a:spcBef>
              <a:buFont typeface="Arial" charset="0"/>
              <a:buNone/>
            </a:pPr>
            <a:r>
              <a:rPr lang="en-US" altLang="ja-JP" sz="2000" smtClean="0">
                <a:ea typeface="メイリオ" pitchFamily="50" charset="-128"/>
                <a:cs typeface="メイリオ" pitchFamily="50" charset="-128"/>
              </a:rPr>
              <a:t>In 1993, we made  an arrangement between our display people and The Japanese Society of Applied Physics.</a:t>
            </a:r>
          </a:p>
          <a:p>
            <a:pPr marL="0" indent="0" eaLnBrk="1" hangingPunct="1">
              <a:spcBef>
                <a:spcPct val="0"/>
              </a:spcBef>
              <a:buFont typeface="Arial" charset="0"/>
              <a:buNone/>
            </a:pPr>
            <a:r>
              <a:rPr lang="en-US" altLang="ja-JP" sz="2000" smtClean="0">
                <a:ea typeface="メイリオ" pitchFamily="50" charset="-128"/>
                <a:cs typeface="メイリオ" pitchFamily="50" charset="-128"/>
              </a:rPr>
              <a:t>Some Sunday morning, I heard a lecture by Prof. Hajime Nakamura on the radio:  He said that “Different societies may fight and compete with each other, but people who belong to a community do not fight but collaborate with each other amicably.” Thus, we belong to a display community beyond specialties and nations, so that we can collaborate together to inaugurate IDW and participate in IDW.</a:t>
            </a:r>
          </a:p>
        </p:txBody>
      </p:sp>
      <p:pic>
        <p:nvPicPr>
          <p:cNvPr id="32772" name="Picture 2"/>
          <p:cNvPicPr>
            <a:picLocks noChangeAspect="1" noChangeArrowheads="1"/>
          </p:cNvPicPr>
          <p:nvPr/>
        </p:nvPicPr>
        <p:blipFill>
          <a:blip r:embed="rId3"/>
          <a:srcRect/>
          <a:stretch>
            <a:fillRect/>
          </a:stretch>
        </p:blipFill>
        <p:spPr bwMode="auto">
          <a:xfrm>
            <a:off x="827088" y="4087813"/>
            <a:ext cx="4848225" cy="2581275"/>
          </a:xfrm>
          <a:prstGeom prst="rect">
            <a:avLst/>
          </a:prstGeom>
          <a:noFill/>
          <a:ln w="9525">
            <a:noFill/>
            <a:miter lim="800000"/>
            <a:headEnd/>
            <a:tailEnd/>
          </a:ln>
        </p:spPr>
      </p:pic>
      <p:sp>
        <p:nvSpPr>
          <p:cNvPr id="32773" name="テキスト ボックス 1"/>
          <p:cNvSpPr txBox="1">
            <a:spLocks noChangeArrowheads="1"/>
          </p:cNvSpPr>
          <p:nvPr/>
        </p:nvSpPr>
        <p:spPr bwMode="auto">
          <a:xfrm>
            <a:off x="5940425" y="4365625"/>
            <a:ext cx="2592388" cy="2032000"/>
          </a:xfrm>
          <a:prstGeom prst="rect">
            <a:avLst/>
          </a:prstGeom>
          <a:noFill/>
          <a:ln w="9525">
            <a:noFill/>
            <a:miter lim="800000"/>
            <a:headEnd/>
            <a:tailEnd/>
          </a:ln>
        </p:spPr>
        <p:txBody>
          <a:bodyPr>
            <a:spAutoFit/>
          </a:bodyPr>
          <a:lstStyle/>
          <a:p>
            <a:r>
              <a:rPr lang="en-US" altLang="ja-JP">
                <a:latin typeface="Calibri" pitchFamily="34" charset="0"/>
              </a:rPr>
              <a:t>Hajime Nakamura</a:t>
            </a:r>
          </a:p>
          <a:p>
            <a:r>
              <a:rPr lang="en-US" altLang="ja-JP">
                <a:latin typeface="Calibri" pitchFamily="34" charset="0"/>
              </a:rPr>
              <a:t>Professor Philosophy at The Univ. of Tokyo, expert  not only in  “ Philosophy of India and Buddhism but also in those of all over the world”</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txBox="1">
            <a:spLocks/>
          </p:cNvSpPr>
          <p:nvPr/>
        </p:nvSpPr>
        <p:spPr bwMode="auto">
          <a:xfrm>
            <a:off x="539750" y="765175"/>
            <a:ext cx="7488238" cy="431800"/>
          </a:xfrm>
          <a:prstGeom prst="rect">
            <a:avLst/>
          </a:prstGeom>
          <a:solidFill>
            <a:srgbClr val="0070C0"/>
          </a:solidFill>
          <a:ln w="9525">
            <a:solidFill>
              <a:schemeClr val="accent1"/>
            </a:solidFill>
            <a:miter lim="800000"/>
            <a:headEnd/>
            <a:tailEnd/>
          </a:ln>
        </p:spPr>
        <p:txBody>
          <a:bodyPr anchor="ctr"/>
          <a:lstStyle/>
          <a:p>
            <a:pPr algn="ctr"/>
            <a:r>
              <a:rPr lang="en-US" altLang="ja-JP" sz="2800">
                <a:solidFill>
                  <a:srgbClr val="FFFF00"/>
                </a:solidFill>
                <a:latin typeface="Calibri" pitchFamily="34" charset="0"/>
              </a:rPr>
              <a:t>Statistics of IDW: Annual Attendees</a:t>
            </a:r>
            <a:endParaRPr lang="ja-JP" altLang="en-US" sz="2800">
              <a:solidFill>
                <a:srgbClr val="FFFF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A4800E36-DBAC-4903-90D8-278DB02366DC}" type="slidenum">
              <a:rPr lang="ja-JP" altLang="en-US"/>
              <a:pPr>
                <a:defRPr/>
              </a:pPr>
              <a:t>11</a:t>
            </a:fld>
            <a:endParaRPr lang="ja-JP" altLang="en-US"/>
          </a:p>
        </p:txBody>
      </p:sp>
      <p:grpSp>
        <p:nvGrpSpPr>
          <p:cNvPr id="34819" name="グループ化 17"/>
          <p:cNvGrpSpPr>
            <a:grpSpLocks/>
          </p:cNvGrpSpPr>
          <p:nvPr/>
        </p:nvGrpSpPr>
        <p:grpSpPr bwMode="auto">
          <a:xfrm>
            <a:off x="922338" y="1484313"/>
            <a:ext cx="7299325" cy="4543425"/>
            <a:chOff x="921808" y="1484784"/>
            <a:chExt cx="7300383" cy="4543425"/>
          </a:xfrm>
        </p:grpSpPr>
        <p:graphicFrame>
          <p:nvGraphicFramePr>
            <p:cNvPr id="13" name="グラフ 12"/>
            <p:cNvGraphicFramePr>
              <a:graphicFrameLocks/>
            </p:cNvGraphicFramePr>
            <p:nvPr/>
          </p:nvGraphicFramePr>
          <p:xfrm>
            <a:off x="921808" y="1484784"/>
            <a:ext cx="7300383" cy="4543425"/>
          </p:xfrm>
          <a:graphic>
            <a:graphicData uri="http://schemas.openxmlformats.org/drawingml/2006/chart">
              <c:chart xmlns:c="http://schemas.openxmlformats.org/drawingml/2006/chart" xmlns:r="http://schemas.openxmlformats.org/officeDocument/2006/relationships" r:id="rId3"/>
            </a:graphicData>
          </a:graphic>
        </p:graphicFrame>
        <p:grpSp>
          <p:nvGrpSpPr>
            <p:cNvPr id="34822" name="グループ化 14"/>
            <p:cNvGrpSpPr>
              <a:grpSpLocks/>
            </p:cNvGrpSpPr>
            <p:nvPr/>
          </p:nvGrpSpPr>
          <p:grpSpPr bwMode="auto">
            <a:xfrm>
              <a:off x="5152480" y="4869160"/>
              <a:ext cx="521856" cy="686752"/>
              <a:chOff x="5130264" y="4941168"/>
              <a:chExt cx="521856" cy="686752"/>
            </a:xfrm>
          </p:grpSpPr>
          <p:cxnSp>
            <p:nvCxnSpPr>
              <p:cNvPr id="4" name="直線コネクタ 3"/>
              <p:cNvCxnSpPr/>
              <p:nvPr/>
            </p:nvCxnSpPr>
            <p:spPr>
              <a:xfrm flipV="1">
                <a:off x="5130892" y="4941342"/>
                <a:ext cx="520776" cy="112712"/>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5130892" y="5341392"/>
                <a:ext cx="490609" cy="7143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5146769" y="5393779"/>
                <a:ext cx="489021" cy="7143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30892" y="5539829"/>
                <a:ext cx="500136" cy="523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130892" y="5601742"/>
                <a:ext cx="500136" cy="2540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4820" name="テキスト ボックス 16"/>
          <p:cNvSpPr txBox="1">
            <a:spLocks noChangeArrowheads="1"/>
          </p:cNvSpPr>
          <p:nvPr/>
        </p:nvSpPr>
        <p:spPr bwMode="auto">
          <a:xfrm>
            <a:off x="7559675" y="3789363"/>
            <a:ext cx="1584325" cy="1314450"/>
          </a:xfrm>
          <a:prstGeom prst="rect">
            <a:avLst/>
          </a:prstGeom>
          <a:solidFill>
            <a:schemeClr val="bg1"/>
          </a:solidFill>
          <a:ln w="9525">
            <a:noFill/>
            <a:miter lim="800000"/>
            <a:headEnd/>
            <a:tailEnd/>
          </a:ln>
        </p:spPr>
        <p:txBody>
          <a:bodyPr>
            <a:spAutoFit/>
          </a:bodyPr>
          <a:lstStyle/>
          <a:p>
            <a:r>
              <a:rPr lang="en-US" altLang="ja-JP" sz="1600">
                <a:latin typeface="Segoe UI" pitchFamily="34" charset="0"/>
                <a:cs typeface="Segoe UI" pitchFamily="34" charset="0"/>
              </a:rPr>
              <a:t>Canada</a:t>
            </a:r>
          </a:p>
          <a:p>
            <a:r>
              <a:rPr lang="en-US" altLang="ja-JP" sz="1600">
                <a:latin typeface="Segoe UI" pitchFamily="34" charset="0"/>
                <a:cs typeface="Segoe UI" pitchFamily="34" charset="0"/>
              </a:rPr>
              <a:t>Germany</a:t>
            </a:r>
          </a:p>
          <a:p>
            <a:r>
              <a:rPr lang="en-US" altLang="ja-JP" sz="1600">
                <a:latin typeface="Segoe UI" pitchFamily="34" charset="0"/>
                <a:cs typeface="Segoe UI" pitchFamily="34" charset="0"/>
              </a:rPr>
              <a:t>France</a:t>
            </a:r>
          </a:p>
          <a:p>
            <a:r>
              <a:rPr lang="en-US" altLang="ja-JP" sz="1600">
                <a:latin typeface="Segoe UI" pitchFamily="34" charset="0"/>
                <a:cs typeface="Segoe UI" pitchFamily="34" charset="0"/>
              </a:rPr>
              <a:t>England</a:t>
            </a:r>
          </a:p>
          <a:p>
            <a:r>
              <a:rPr lang="en-US" altLang="ja-JP" sz="1600">
                <a:latin typeface="Segoe UI" pitchFamily="34" charset="0"/>
                <a:cs typeface="Segoe UI" pitchFamily="34" charset="0"/>
              </a:rPr>
              <a:t>Netherlands</a:t>
            </a:r>
            <a:endParaRPr lang="ja-JP" altLang="en-US" sz="1600">
              <a:latin typeface="Segoe UI" pitchFamily="34" charset="0"/>
              <a:ea typeface="DotumChe" pitchFamily="49" charset="-127"/>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txBox="1">
            <a:spLocks/>
          </p:cNvSpPr>
          <p:nvPr/>
        </p:nvSpPr>
        <p:spPr bwMode="auto">
          <a:xfrm>
            <a:off x="539750" y="765175"/>
            <a:ext cx="7488238" cy="431800"/>
          </a:xfrm>
          <a:prstGeom prst="rect">
            <a:avLst/>
          </a:prstGeom>
          <a:solidFill>
            <a:srgbClr val="0070C0"/>
          </a:solidFill>
          <a:ln w="9525">
            <a:solidFill>
              <a:schemeClr val="accent1"/>
            </a:solidFill>
            <a:miter lim="800000"/>
            <a:headEnd/>
            <a:tailEnd/>
          </a:ln>
        </p:spPr>
        <p:txBody>
          <a:bodyPr anchor="ctr"/>
          <a:lstStyle/>
          <a:p>
            <a:pPr algn="ctr"/>
            <a:r>
              <a:rPr lang="en-US" altLang="ja-JP" sz="2800">
                <a:solidFill>
                  <a:srgbClr val="FFFF00"/>
                </a:solidFill>
                <a:latin typeface="Calibri" pitchFamily="34" charset="0"/>
              </a:rPr>
              <a:t>Statistics of IDW: Annual Numbers of Papers</a:t>
            </a:r>
            <a:endParaRPr lang="ja-JP" altLang="en-US" sz="2800">
              <a:solidFill>
                <a:srgbClr val="FFFF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E100B5E6-7E17-483B-BB49-7169666343E1}" type="slidenum">
              <a:rPr lang="ja-JP" altLang="en-US"/>
              <a:pPr>
                <a:defRPr/>
              </a:pPr>
              <a:t>12</a:t>
            </a:fld>
            <a:endParaRPr lang="ja-JP" altLang="en-US"/>
          </a:p>
        </p:txBody>
      </p:sp>
      <p:grpSp>
        <p:nvGrpSpPr>
          <p:cNvPr id="36867" name="グループ化 18"/>
          <p:cNvGrpSpPr>
            <a:grpSpLocks/>
          </p:cNvGrpSpPr>
          <p:nvPr/>
        </p:nvGrpSpPr>
        <p:grpSpPr bwMode="auto">
          <a:xfrm>
            <a:off x="749300" y="1335088"/>
            <a:ext cx="8394700" cy="4554537"/>
            <a:chOff x="749808" y="1335024"/>
            <a:chExt cx="8394192" cy="4553712"/>
          </a:xfrm>
        </p:grpSpPr>
        <p:graphicFrame>
          <p:nvGraphicFramePr>
            <p:cNvPr id="10" name="グラフ 9"/>
            <p:cNvGraphicFramePr>
              <a:graphicFrameLocks/>
            </p:cNvGraphicFramePr>
            <p:nvPr/>
          </p:nvGraphicFramePr>
          <p:xfrm>
            <a:off x="755576" y="1340768"/>
            <a:ext cx="75438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36869" name="テキスト ボックス 4"/>
            <p:cNvSpPr txBox="1">
              <a:spLocks noChangeArrowheads="1"/>
            </p:cNvSpPr>
            <p:nvPr/>
          </p:nvSpPr>
          <p:spPr bwMode="auto">
            <a:xfrm>
              <a:off x="7559661" y="4484018"/>
              <a:ext cx="1584339" cy="1314450"/>
            </a:xfrm>
            <a:prstGeom prst="rect">
              <a:avLst/>
            </a:prstGeom>
            <a:solidFill>
              <a:schemeClr val="bg1"/>
            </a:solidFill>
            <a:ln w="9525">
              <a:noFill/>
              <a:miter lim="800000"/>
              <a:headEnd/>
              <a:tailEnd/>
            </a:ln>
          </p:spPr>
          <p:txBody>
            <a:bodyPr>
              <a:spAutoFit/>
            </a:bodyPr>
            <a:lstStyle/>
            <a:p>
              <a:r>
                <a:rPr lang="en-US" altLang="ja-JP" sz="1600">
                  <a:latin typeface="Arial Unicode MS"/>
                  <a:ea typeface="Arial Unicode MS"/>
                  <a:cs typeface="Arial Unicode MS"/>
                </a:rPr>
                <a:t>Canada</a:t>
              </a:r>
            </a:p>
            <a:p>
              <a:r>
                <a:rPr lang="en-US" altLang="ja-JP" sz="1600">
                  <a:latin typeface="Arial Unicode MS"/>
                  <a:ea typeface="Arial Unicode MS"/>
                  <a:cs typeface="Arial Unicode MS"/>
                </a:rPr>
                <a:t>Germany</a:t>
              </a:r>
            </a:p>
            <a:p>
              <a:r>
                <a:rPr lang="en-US" altLang="ja-JP" sz="1600">
                  <a:latin typeface="Arial Unicode MS"/>
                  <a:ea typeface="Arial Unicode MS"/>
                  <a:cs typeface="Arial Unicode MS"/>
                </a:rPr>
                <a:t>France</a:t>
              </a:r>
            </a:p>
            <a:p>
              <a:r>
                <a:rPr lang="en-US" altLang="ja-JP" sz="1600">
                  <a:latin typeface="Arial Unicode MS"/>
                  <a:ea typeface="Arial Unicode MS"/>
                  <a:cs typeface="Arial Unicode MS"/>
                </a:rPr>
                <a:t>England</a:t>
              </a:r>
            </a:p>
            <a:p>
              <a:r>
                <a:rPr lang="en-US" altLang="ja-JP" sz="1600">
                  <a:latin typeface="Arial Unicode MS"/>
                  <a:ea typeface="Arial Unicode MS"/>
                  <a:cs typeface="Arial Unicode MS"/>
                </a:rPr>
                <a:t>Netherlands</a:t>
              </a:r>
              <a:endParaRPr lang="ja-JP" altLang="en-US" sz="1600">
                <a:latin typeface="Arial Unicode MS"/>
                <a:ea typeface="Arial Unicode MS"/>
                <a:cs typeface="Arial Unicode MS"/>
              </a:endParaRPr>
            </a:p>
          </p:txBody>
        </p:sp>
        <p:grpSp>
          <p:nvGrpSpPr>
            <p:cNvPr id="36870" name="グループ化 17"/>
            <p:cNvGrpSpPr>
              <a:grpSpLocks/>
            </p:cNvGrpSpPr>
            <p:nvPr/>
          </p:nvGrpSpPr>
          <p:grpSpPr bwMode="auto">
            <a:xfrm>
              <a:off x="5091764" y="4607763"/>
              <a:ext cx="848388" cy="715008"/>
              <a:chOff x="5091764" y="4607763"/>
              <a:chExt cx="848388" cy="715008"/>
            </a:xfrm>
          </p:grpSpPr>
          <p:cxnSp>
            <p:nvCxnSpPr>
              <p:cNvPr id="8" name="直線コネクタ 7"/>
              <p:cNvCxnSpPr/>
              <p:nvPr/>
            </p:nvCxnSpPr>
            <p:spPr>
              <a:xfrm flipV="1">
                <a:off x="5091358" y="4607856"/>
                <a:ext cx="849261" cy="8888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5110407" y="4860222"/>
                <a:ext cx="790527" cy="79361"/>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27868" y="5076083"/>
                <a:ext cx="792115" cy="5396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92945" y="5257025"/>
                <a:ext cx="827038"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92945" y="5315752"/>
                <a:ext cx="817514" cy="634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txBox="1">
            <a:spLocks/>
          </p:cNvSpPr>
          <p:nvPr/>
        </p:nvSpPr>
        <p:spPr bwMode="auto">
          <a:xfrm>
            <a:off x="539750" y="765175"/>
            <a:ext cx="7488238" cy="431800"/>
          </a:xfrm>
          <a:prstGeom prst="rect">
            <a:avLst/>
          </a:prstGeom>
          <a:solidFill>
            <a:srgbClr val="0070C0"/>
          </a:solidFill>
          <a:ln w="9525">
            <a:solidFill>
              <a:schemeClr val="accent1"/>
            </a:solidFill>
            <a:miter lim="800000"/>
            <a:headEnd/>
            <a:tailEnd/>
          </a:ln>
        </p:spPr>
        <p:txBody>
          <a:bodyPr anchor="ctr"/>
          <a:lstStyle/>
          <a:p>
            <a:pPr algn="ctr"/>
            <a:r>
              <a:rPr lang="en-US" altLang="ja-JP" sz="2800">
                <a:solidFill>
                  <a:srgbClr val="FFFF00"/>
                </a:solidFill>
                <a:latin typeface="Calibri" pitchFamily="34" charset="0"/>
              </a:rPr>
              <a:t>Statistics of IDW: Annual Numbers of Papers</a:t>
            </a:r>
            <a:endParaRPr lang="ja-JP" altLang="en-US" sz="2800">
              <a:solidFill>
                <a:srgbClr val="FFFF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6B7E4010-AEE9-49F9-95B3-E8066C2B18F0}" type="slidenum">
              <a:rPr lang="ja-JP" altLang="en-US"/>
              <a:pPr>
                <a:defRPr/>
              </a:pPr>
              <a:t>13</a:t>
            </a:fld>
            <a:endParaRPr lang="ja-JP" altLang="en-US"/>
          </a:p>
        </p:txBody>
      </p:sp>
      <p:pic>
        <p:nvPicPr>
          <p:cNvPr id="38915" name="Picture 2"/>
          <p:cNvPicPr>
            <a:picLocks noChangeAspect="1" noChangeArrowheads="1"/>
          </p:cNvPicPr>
          <p:nvPr/>
        </p:nvPicPr>
        <p:blipFill>
          <a:blip r:embed="rId3"/>
          <a:srcRect/>
          <a:stretch>
            <a:fillRect/>
          </a:stretch>
        </p:blipFill>
        <p:spPr bwMode="auto">
          <a:xfrm>
            <a:off x="2220913" y="1268413"/>
            <a:ext cx="4862512"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B9A6D19-87F6-4B9E-BBD4-F02AF25BCC94}" type="slidenum">
              <a:rPr lang="ja-JP" altLang="en-US"/>
              <a:pPr>
                <a:defRPr/>
              </a:pPr>
              <a:t>14</a:t>
            </a:fld>
            <a:endParaRPr lang="ja-JP" altLang="en-US"/>
          </a:p>
        </p:txBody>
      </p:sp>
      <p:sp>
        <p:nvSpPr>
          <p:cNvPr id="40962" name="テキスト ボックス 4"/>
          <p:cNvSpPr txBox="1">
            <a:spLocks noChangeArrowheads="1"/>
          </p:cNvSpPr>
          <p:nvPr/>
        </p:nvSpPr>
        <p:spPr bwMode="auto">
          <a:xfrm>
            <a:off x="3635375" y="2808288"/>
            <a:ext cx="1722438" cy="739775"/>
          </a:xfrm>
          <a:prstGeom prst="rect">
            <a:avLst/>
          </a:prstGeom>
          <a:noFill/>
          <a:ln w="9525">
            <a:noFill/>
            <a:miter lim="800000"/>
            <a:headEnd/>
            <a:tailEnd/>
          </a:ln>
        </p:spPr>
        <p:txBody>
          <a:bodyPr>
            <a:spAutoFit/>
          </a:bodyPr>
          <a:lstStyle/>
          <a:p>
            <a:r>
              <a:rPr lang="en-US" altLang="ja-JP" sz="1400" u="sng">
                <a:latin typeface="Calibri" pitchFamily="34" charset="0"/>
              </a:rPr>
              <a:t>Array manufacturing </a:t>
            </a:r>
            <a:r>
              <a:rPr lang="en-US" altLang="ja-JP" sz="1400">
                <a:latin typeface="Calibri" pitchFamily="34" charset="0"/>
              </a:rPr>
              <a:t>Layered formation Ion-doping annealing </a:t>
            </a:r>
            <a:endParaRPr lang="ja-JP" altLang="en-US" sz="1400">
              <a:latin typeface="Calibri" pitchFamily="34" charset="0"/>
            </a:endParaRPr>
          </a:p>
        </p:txBody>
      </p:sp>
      <p:sp>
        <p:nvSpPr>
          <p:cNvPr id="40963" name="テキスト ボックス 5"/>
          <p:cNvSpPr txBox="1">
            <a:spLocks noChangeArrowheads="1"/>
          </p:cNvSpPr>
          <p:nvPr/>
        </p:nvSpPr>
        <p:spPr bwMode="auto">
          <a:xfrm>
            <a:off x="3221038" y="3868738"/>
            <a:ext cx="1539875" cy="1168400"/>
          </a:xfrm>
          <a:prstGeom prst="rect">
            <a:avLst/>
          </a:prstGeom>
          <a:noFill/>
          <a:ln w="9525">
            <a:noFill/>
            <a:miter lim="800000"/>
            <a:headEnd/>
            <a:tailEnd/>
          </a:ln>
        </p:spPr>
        <p:txBody>
          <a:bodyPr>
            <a:spAutoFit/>
          </a:bodyPr>
          <a:lstStyle/>
          <a:p>
            <a:r>
              <a:rPr lang="en-US" altLang="ja-JP" sz="1400" u="sng">
                <a:latin typeface="Calibri" pitchFamily="34" charset="0"/>
              </a:rPr>
              <a:t>Module</a:t>
            </a:r>
            <a:r>
              <a:rPr lang="en-US" altLang="ja-JP" sz="1400">
                <a:latin typeface="Calibri" pitchFamily="34" charset="0"/>
              </a:rPr>
              <a:t> Manufacturing Driver  install Automatic assembling </a:t>
            </a:r>
            <a:endParaRPr lang="ja-JP" altLang="en-US" sz="1400">
              <a:latin typeface="Calibri" pitchFamily="34" charset="0"/>
            </a:endParaRPr>
          </a:p>
        </p:txBody>
      </p:sp>
      <p:sp>
        <p:nvSpPr>
          <p:cNvPr id="40964" name="テキスト ボックス 6"/>
          <p:cNvSpPr txBox="1">
            <a:spLocks noChangeArrowheads="1"/>
          </p:cNvSpPr>
          <p:nvPr/>
        </p:nvSpPr>
        <p:spPr bwMode="auto">
          <a:xfrm>
            <a:off x="4764088" y="3963988"/>
            <a:ext cx="1528762" cy="1169987"/>
          </a:xfrm>
          <a:prstGeom prst="rect">
            <a:avLst/>
          </a:prstGeom>
          <a:noFill/>
          <a:ln w="9525">
            <a:noFill/>
            <a:miter lim="800000"/>
            <a:headEnd/>
            <a:tailEnd/>
          </a:ln>
        </p:spPr>
        <p:txBody>
          <a:bodyPr>
            <a:spAutoFit/>
          </a:bodyPr>
          <a:lstStyle/>
          <a:p>
            <a:r>
              <a:rPr lang="en-US" altLang="ja-JP" sz="1400" u="sng">
                <a:latin typeface="Calibri" pitchFamily="34" charset="0"/>
              </a:rPr>
              <a:t>Cell fabrication </a:t>
            </a:r>
            <a:r>
              <a:rPr lang="en-US" altLang="ja-JP" sz="1400">
                <a:latin typeface="Calibri" pitchFamily="34" charset="0"/>
              </a:rPr>
              <a:t> Alignment, Multi layering, </a:t>
            </a:r>
          </a:p>
          <a:p>
            <a:r>
              <a:rPr lang="en-US" altLang="ja-JP" sz="1400">
                <a:latin typeface="Calibri" pitchFamily="34" charset="0"/>
              </a:rPr>
              <a:t>Injection, Glass cutting</a:t>
            </a:r>
            <a:endParaRPr lang="ja-JP" altLang="en-US" sz="1400">
              <a:latin typeface="Calibri" pitchFamily="34" charset="0"/>
            </a:endParaRPr>
          </a:p>
        </p:txBody>
      </p:sp>
      <p:grpSp>
        <p:nvGrpSpPr>
          <p:cNvPr id="40965" name="グループ化 7"/>
          <p:cNvGrpSpPr>
            <a:grpSpLocks/>
          </p:cNvGrpSpPr>
          <p:nvPr/>
        </p:nvGrpSpPr>
        <p:grpSpPr bwMode="auto">
          <a:xfrm>
            <a:off x="98425" y="857250"/>
            <a:ext cx="8947150" cy="5975350"/>
            <a:chOff x="539750" y="692150"/>
            <a:chExt cx="8064500" cy="5473154"/>
          </a:xfrm>
        </p:grpSpPr>
        <p:sp>
          <p:nvSpPr>
            <p:cNvPr id="9" name="円/楕円 8"/>
            <p:cNvSpPr/>
            <p:nvPr/>
          </p:nvSpPr>
          <p:spPr>
            <a:xfrm>
              <a:off x="1979226" y="2133143"/>
              <a:ext cx="5185548" cy="25926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円/楕円 9"/>
            <p:cNvSpPr>
              <a:spLocks noChangeAspect="1"/>
            </p:cNvSpPr>
            <p:nvPr/>
          </p:nvSpPr>
          <p:spPr>
            <a:xfrm>
              <a:off x="1259488" y="1413373"/>
              <a:ext cx="6625024" cy="40321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円/楕円 10"/>
            <p:cNvSpPr>
              <a:spLocks noChangeAspect="1"/>
            </p:cNvSpPr>
            <p:nvPr/>
          </p:nvSpPr>
          <p:spPr>
            <a:xfrm>
              <a:off x="539750" y="692150"/>
              <a:ext cx="8064500" cy="54731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0966" name="テキスト ボックス 11"/>
          <p:cNvSpPr txBox="1">
            <a:spLocks noChangeArrowheads="1"/>
          </p:cNvSpPr>
          <p:nvPr/>
        </p:nvSpPr>
        <p:spPr bwMode="auto">
          <a:xfrm>
            <a:off x="2484438" y="1163638"/>
            <a:ext cx="4175125" cy="307975"/>
          </a:xfrm>
          <a:prstGeom prst="rect">
            <a:avLst/>
          </a:prstGeom>
          <a:noFill/>
          <a:ln w="9525">
            <a:noFill/>
            <a:miter lim="800000"/>
            <a:headEnd/>
            <a:tailEnd/>
          </a:ln>
        </p:spPr>
        <p:txBody>
          <a:bodyPr>
            <a:spAutoFit/>
          </a:bodyPr>
          <a:lstStyle/>
          <a:p>
            <a:r>
              <a:rPr lang="en-US" altLang="ja-JP" sz="1400">
                <a:latin typeface="Calibri" pitchFamily="34" charset="0"/>
              </a:rPr>
              <a:t>Main material, peripheral materials, and components</a:t>
            </a:r>
            <a:endParaRPr lang="ja-JP" altLang="en-US" sz="1400">
              <a:latin typeface="Calibri" pitchFamily="34" charset="0"/>
            </a:endParaRPr>
          </a:p>
        </p:txBody>
      </p:sp>
      <p:sp>
        <p:nvSpPr>
          <p:cNvPr id="13" name="テキスト ボックス 12"/>
          <p:cNvSpPr txBox="1"/>
          <p:nvPr/>
        </p:nvSpPr>
        <p:spPr>
          <a:xfrm>
            <a:off x="4924825" y="5743276"/>
            <a:ext cx="3650481" cy="307777"/>
          </a:xfrm>
          <a:prstGeom prst="rect">
            <a:avLst/>
          </a:prstGeom>
          <a:noFill/>
          <a:scene3d>
            <a:camera prst="orthographicFront">
              <a:rot lat="0" lon="0" rev="1200000"/>
            </a:camera>
            <a:lightRig rig="threePt" dir="t"/>
          </a:scene3d>
        </p:spPr>
        <p:txBody>
          <a:bodyPr>
            <a:spAutoFit/>
          </a:bodyPr>
          <a:lstStyle/>
          <a:p>
            <a:pPr fontAlgn="auto">
              <a:spcBef>
                <a:spcPts val="0"/>
              </a:spcBef>
              <a:spcAft>
                <a:spcPts val="0"/>
              </a:spcAft>
              <a:defRPr/>
            </a:pPr>
            <a:r>
              <a:rPr lang="en-US" altLang="ja-JP" sz="1400" dirty="0">
                <a:latin typeface="+mn-lt"/>
                <a:ea typeface="+mn-ea"/>
              </a:rPr>
              <a:t>Production facilities and Environmental control</a:t>
            </a:r>
            <a:endParaRPr lang="ja-JP" altLang="en-US" sz="1400" dirty="0">
              <a:latin typeface="+mn-lt"/>
              <a:ea typeface="+mn-ea"/>
            </a:endParaRPr>
          </a:p>
        </p:txBody>
      </p:sp>
      <p:sp>
        <p:nvSpPr>
          <p:cNvPr id="14" name="テキスト ボックス 13"/>
          <p:cNvSpPr txBox="1"/>
          <p:nvPr/>
        </p:nvSpPr>
        <p:spPr>
          <a:xfrm>
            <a:off x="623127" y="1814228"/>
            <a:ext cx="1980728" cy="523220"/>
          </a:xfrm>
          <a:prstGeom prst="rect">
            <a:avLst/>
          </a:prstGeom>
          <a:noFill/>
          <a:scene3d>
            <a:camera prst="orthographicFront">
              <a:rot lat="0" lon="0" rev="2400000"/>
            </a:camera>
            <a:lightRig rig="threePt" dir="t"/>
          </a:scene3d>
        </p:spPr>
        <p:txBody>
          <a:bodyPr>
            <a:spAutoFit/>
          </a:bodyPr>
          <a:lstStyle/>
          <a:p>
            <a:pPr fontAlgn="auto">
              <a:spcBef>
                <a:spcPts val="0"/>
              </a:spcBef>
              <a:spcAft>
                <a:spcPts val="0"/>
              </a:spcAft>
              <a:defRPr/>
            </a:pPr>
            <a:r>
              <a:rPr lang="en-US" altLang="ja-JP" sz="1400" dirty="0">
                <a:latin typeface="+mn-lt"/>
                <a:ea typeface="+mn-ea"/>
              </a:rPr>
              <a:t>Basic invention of operating principle</a:t>
            </a:r>
            <a:endParaRPr lang="ja-JP" altLang="en-US" sz="1400" dirty="0">
              <a:latin typeface="+mn-lt"/>
              <a:ea typeface="+mn-ea"/>
            </a:endParaRPr>
          </a:p>
        </p:txBody>
      </p:sp>
      <p:sp>
        <p:nvSpPr>
          <p:cNvPr id="15" name="テキスト ボックス 14"/>
          <p:cNvSpPr txBox="1"/>
          <p:nvPr/>
        </p:nvSpPr>
        <p:spPr>
          <a:xfrm>
            <a:off x="1005503" y="2446247"/>
            <a:ext cx="1980728" cy="523220"/>
          </a:xfrm>
          <a:prstGeom prst="rect">
            <a:avLst/>
          </a:prstGeom>
          <a:noFill/>
          <a:scene3d>
            <a:camera prst="orthographicFront">
              <a:rot lat="0" lon="0" rev="2400000"/>
            </a:camera>
            <a:lightRig rig="threePt" dir="t"/>
          </a:scene3d>
        </p:spPr>
        <p:txBody>
          <a:bodyPr>
            <a:spAutoFit/>
          </a:bodyPr>
          <a:lstStyle/>
          <a:p>
            <a:pPr fontAlgn="auto">
              <a:spcBef>
                <a:spcPts val="0"/>
              </a:spcBef>
              <a:spcAft>
                <a:spcPts val="0"/>
              </a:spcAft>
              <a:defRPr/>
            </a:pPr>
            <a:r>
              <a:rPr lang="en-US" altLang="ja-JP" sz="1400" dirty="0">
                <a:latin typeface="+mn-lt"/>
                <a:ea typeface="+mn-ea"/>
              </a:rPr>
              <a:t>EO-effect </a:t>
            </a:r>
          </a:p>
          <a:p>
            <a:pPr fontAlgn="auto">
              <a:spcBef>
                <a:spcPts val="0"/>
              </a:spcBef>
              <a:spcAft>
                <a:spcPts val="0"/>
              </a:spcAft>
              <a:defRPr/>
            </a:pPr>
            <a:r>
              <a:rPr lang="en-US" altLang="ja-JP" sz="1400" dirty="0">
                <a:latin typeface="+mn-lt"/>
                <a:ea typeface="+mn-ea"/>
              </a:rPr>
              <a:t>Driving method</a:t>
            </a:r>
            <a:endParaRPr lang="ja-JP" altLang="en-US" sz="1400" dirty="0">
              <a:latin typeface="+mn-lt"/>
              <a:ea typeface="+mn-ea"/>
            </a:endParaRPr>
          </a:p>
        </p:txBody>
      </p:sp>
      <p:sp>
        <p:nvSpPr>
          <p:cNvPr id="16" name="テキスト ボックス 15"/>
          <p:cNvSpPr txBox="1"/>
          <p:nvPr/>
        </p:nvSpPr>
        <p:spPr>
          <a:xfrm>
            <a:off x="2453306" y="1844754"/>
            <a:ext cx="1176882" cy="738664"/>
          </a:xfrm>
          <a:prstGeom prst="rect">
            <a:avLst/>
          </a:prstGeom>
          <a:noFill/>
          <a:scene3d>
            <a:camera prst="orthographicFront">
              <a:rot lat="0" lon="0" rev="1200000"/>
            </a:camera>
            <a:lightRig rig="threePt" dir="t"/>
          </a:scene3d>
        </p:spPr>
        <p:txBody>
          <a:bodyPr>
            <a:spAutoFit/>
          </a:bodyPr>
          <a:lstStyle/>
          <a:p>
            <a:pPr fontAlgn="auto">
              <a:spcBef>
                <a:spcPts val="0"/>
              </a:spcBef>
              <a:spcAft>
                <a:spcPts val="0"/>
              </a:spcAft>
              <a:defRPr/>
            </a:pPr>
            <a:r>
              <a:rPr lang="en-US" altLang="ja-JP" sz="1400" dirty="0">
                <a:latin typeface="+mn-lt"/>
                <a:ea typeface="+mn-ea"/>
              </a:rPr>
              <a:t>Liquid crystal Phosphors Balls</a:t>
            </a:r>
            <a:endParaRPr lang="ja-JP" altLang="en-US" sz="1400" dirty="0">
              <a:latin typeface="+mn-lt"/>
              <a:ea typeface="+mn-ea"/>
            </a:endParaRPr>
          </a:p>
        </p:txBody>
      </p:sp>
      <p:sp>
        <p:nvSpPr>
          <p:cNvPr id="40971" name="テキスト ボックス 16"/>
          <p:cNvSpPr txBox="1">
            <a:spLocks noChangeArrowheads="1"/>
          </p:cNvSpPr>
          <p:nvPr/>
        </p:nvSpPr>
        <p:spPr bwMode="auto">
          <a:xfrm>
            <a:off x="3616325" y="1690688"/>
            <a:ext cx="733425" cy="739775"/>
          </a:xfrm>
          <a:prstGeom prst="rect">
            <a:avLst/>
          </a:prstGeom>
          <a:noFill/>
          <a:ln w="9525">
            <a:noFill/>
            <a:miter lim="800000"/>
            <a:headEnd/>
            <a:tailEnd/>
          </a:ln>
        </p:spPr>
        <p:txBody>
          <a:bodyPr>
            <a:spAutoFit/>
          </a:bodyPr>
          <a:lstStyle/>
          <a:p>
            <a:r>
              <a:rPr lang="en-US" altLang="ja-JP" sz="1400">
                <a:latin typeface="Calibri" pitchFamily="34" charset="0"/>
              </a:rPr>
              <a:t>Glass Plastic film</a:t>
            </a:r>
            <a:endParaRPr lang="ja-JP" altLang="en-US" sz="1400">
              <a:latin typeface="Calibri" pitchFamily="34" charset="0"/>
            </a:endParaRPr>
          </a:p>
        </p:txBody>
      </p:sp>
      <p:sp>
        <p:nvSpPr>
          <p:cNvPr id="40972" name="テキスト ボックス 17"/>
          <p:cNvSpPr txBox="1">
            <a:spLocks noChangeArrowheads="1"/>
          </p:cNvSpPr>
          <p:nvPr/>
        </p:nvSpPr>
        <p:spPr bwMode="auto">
          <a:xfrm>
            <a:off x="4344988" y="1655763"/>
            <a:ext cx="1022350" cy="738187"/>
          </a:xfrm>
          <a:prstGeom prst="rect">
            <a:avLst/>
          </a:prstGeom>
          <a:noFill/>
          <a:ln w="9525">
            <a:noFill/>
            <a:miter lim="800000"/>
            <a:headEnd/>
            <a:tailEnd/>
          </a:ln>
        </p:spPr>
        <p:txBody>
          <a:bodyPr>
            <a:spAutoFit/>
          </a:bodyPr>
          <a:lstStyle/>
          <a:p>
            <a:r>
              <a:rPr lang="en-US" altLang="ja-JP" sz="1400">
                <a:latin typeface="Calibri" pitchFamily="34" charset="0"/>
              </a:rPr>
              <a:t>LC-alignment layers</a:t>
            </a:r>
            <a:endParaRPr lang="ja-JP" altLang="en-US" sz="1400">
              <a:latin typeface="Calibri" pitchFamily="34" charset="0"/>
            </a:endParaRPr>
          </a:p>
        </p:txBody>
      </p:sp>
      <p:sp>
        <p:nvSpPr>
          <p:cNvPr id="40973" name="テキスト ボックス 18"/>
          <p:cNvSpPr txBox="1">
            <a:spLocks noChangeArrowheads="1"/>
          </p:cNvSpPr>
          <p:nvPr/>
        </p:nvSpPr>
        <p:spPr bwMode="auto">
          <a:xfrm>
            <a:off x="5203825" y="1922463"/>
            <a:ext cx="649288" cy="523875"/>
          </a:xfrm>
          <a:prstGeom prst="rect">
            <a:avLst/>
          </a:prstGeom>
          <a:noFill/>
          <a:ln w="9525">
            <a:noFill/>
            <a:miter lim="800000"/>
            <a:headEnd/>
            <a:tailEnd/>
          </a:ln>
        </p:spPr>
        <p:txBody>
          <a:bodyPr>
            <a:spAutoFit/>
          </a:bodyPr>
          <a:lstStyle/>
          <a:p>
            <a:r>
              <a:rPr lang="en-US" altLang="ja-JP" sz="1400">
                <a:latin typeface="Calibri" pitchFamily="34" charset="0"/>
              </a:rPr>
              <a:t>Color filters</a:t>
            </a:r>
            <a:endParaRPr lang="ja-JP" altLang="en-US" sz="1400">
              <a:latin typeface="Calibri" pitchFamily="34" charset="0"/>
            </a:endParaRPr>
          </a:p>
        </p:txBody>
      </p:sp>
      <p:sp>
        <p:nvSpPr>
          <p:cNvPr id="40974" name="テキスト ボックス 19"/>
          <p:cNvSpPr txBox="1">
            <a:spLocks noChangeArrowheads="1"/>
          </p:cNvSpPr>
          <p:nvPr/>
        </p:nvSpPr>
        <p:spPr bwMode="auto">
          <a:xfrm>
            <a:off x="5786438" y="1931988"/>
            <a:ext cx="647700" cy="523875"/>
          </a:xfrm>
          <a:prstGeom prst="rect">
            <a:avLst/>
          </a:prstGeom>
          <a:noFill/>
          <a:ln w="9525">
            <a:noFill/>
            <a:miter lim="800000"/>
            <a:headEnd/>
            <a:tailEnd/>
          </a:ln>
        </p:spPr>
        <p:txBody>
          <a:bodyPr>
            <a:spAutoFit/>
          </a:bodyPr>
          <a:lstStyle/>
          <a:p>
            <a:r>
              <a:rPr lang="en-US" altLang="ja-JP" sz="1400">
                <a:latin typeface="Calibri" pitchFamily="34" charset="0"/>
              </a:rPr>
              <a:t>Back light</a:t>
            </a:r>
            <a:endParaRPr lang="ja-JP" altLang="en-US" sz="1400">
              <a:latin typeface="Calibri" pitchFamily="34" charset="0"/>
            </a:endParaRPr>
          </a:p>
        </p:txBody>
      </p:sp>
      <p:sp>
        <p:nvSpPr>
          <p:cNvPr id="40975" name="テキスト ボックス 20"/>
          <p:cNvSpPr txBox="1">
            <a:spLocks noChangeArrowheads="1"/>
          </p:cNvSpPr>
          <p:nvPr/>
        </p:nvSpPr>
        <p:spPr bwMode="auto">
          <a:xfrm>
            <a:off x="6265863" y="2168525"/>
            <a:ext cx="647700" cy="523875"/>
          </a:xfrm>
          <a:prstGeom prst="rect">
            <a:avLst/>
          </a:prstGeom>
          <a:noFill/>
          <a:ln w="9525">
            <a:noFill/>
            <a:miter lim="800000"/>
            <a:headEnd/>
            <a:tailEnd/>
          </a:ln>
        </p:spPr>
        <p:txBody>
          <a:bodyPr>
            <a:spAutoFit/>
          </a:bodyPr>
          <a:lstStyle/>
          <a:p>
            <a:r>
              <a:rPr lang="en-US" altLang="ja-JP" sz="1400">
                <a:latin typeface="Calibri" pitchFamily="34" charset="0"/>
              </a:rPr>
              <a:t>Driver IC</a:t>
            </a:r>
            <a:endParaRPr lang="ja-JP" altLang="en-US" sz="1400">
              <a:latin typeface="Calibri" pitchFamily="34" charset="0"/>
            </a:endParaRPr>
          </a:p>
        </p:txBody>
      </p:sp>
      <p:sp>
        <p:nvSpPr>
          <p:cNvPr id="40976" name="テキスト ボックス 21"/>
          <p:cNvSpPr txBox="1">
            <a:spLocks noChangeArrowheads="1"/>
          </p:cNvSpPr>
          <p:nvPr/>
        </p:nvSpPr>
        <p:spPr bwMode="auto">
          <a:xfrm>
            <a:off x="6815138" y="2287588"/>
            <a:ext cx="725487" cy="738187"/>
          </a:xfrm>
          <a:prstGeom prst="rect">
            <a:avLst/>
          </a:prstGeom>
          <a:noFill/>
          <a:ln w="9525">
            <a:noFill/>
            <a:miter lim="800000"/>
            <a:headEnd/>
            <a:tailEnd/>
          </a:ln>
        </p:spPr>
        <p:txBody>
          <a:bodyPr>
            <a:spAutoFit/>
          </a:bodyPr>
          <a:lstStyle/>
          <a:p>
            <a:r>
              <a:rPr lang="en-US" altLang="ja-JP" sz="1400">
                <a:latin typeface="Calibri" pitchFamily="34" charset="0"/>
              </a:rPr>
              <a:t>E-O effect optical</a:t>
            </a:r>
            <a:endParaRPr lang="ja-JP" altLang="en-US" sz="1400">
              <a:latin typeface="Calibri" pitchFamily="34" charset="0"/>
            </a:endParaRPr>
          </a:p>
        </p:txBody>
      </p:sp>
      <p:sp>
        <p:nvSpPr>
          <p:cNvPr id="40977" name="テキスト ボックス 22"/>
          <p:cNvSpPr txBox="1">
            <a:spLocks noChangeArrowheads="1"/>
          </p:cNvSpPr>
          <p:nvPr/>
        </p:nvSpPr>
        <p:spPr bwMode="auto">
          <a:xfrm>
            <a:off x="7178675" y="3087688"/>
            <a:ext cx="941388" cy="307975"/>
          </a:xfrm>
          <a:prstGeom prst="rect">
            <a:avLst/>
          </a:prstGeom>
          <a:noFill/>
          <a:ln w="9525">
            <a:noFill/>
            <a:miter lim="800000"/>
            <a:headEnd/>
            <a:tailEnd/>
          </a:ln>
        </p:spPr>
        <p:txBody>
          <a:bodyPr>
            <a:spAutoFit/>
          </a:bodyPr>
          <a:lstStyle/>
          <a:p>
            <a:r>
              <a:rPr lang="en-US" altLang="ja-JP" sz="1400">
                <a:latin typeface="Calibri" pitchFamily="34" charset="0"/>
              </a:rPr>
              <a:t> Electrical</a:t>
            </a:r>
            <a:endParaRPr lang="ja-JP" altLang="en-US" sz="1400">
              <a:latin typeface="Calibri" pitchFamily="34" charset="0"/>
            </a:endParaRPr>
          </a:p>
        </p:txBody>
      </p:sp>
      <p:sp>
        <p:nvSpPr>
          <p:cNvPr id="40978" name="テキスト ボックス 23"/>
          <p:cNvSpPr txBox="1">
            <a:spLocks noChangeArrowheads="1"/>
          </p:cNvSpPr>
          <p:nvPr/>
        </p:nvSpPr>
        <p:spPr bwMode="auto">
          <a:xfrm>
            <a:off x="7466013" y="3348038"/>
            <a:ext cx="781050" cy="522287"/>
          </a:xfrm>
          <a:prstGeom prst="rect">
            <a:avLst/>
          </a:prstGeom>
          <a:noFill/>
          <a:ln w="9525">
            <a:noFill/>
            <a:miter lim="800000"/>
            <a:headEnd/>
            <a:tailEnd/>
          </a:ln>
        </p:spPr>
        <p:txBody>
          <a:bodyPr>
            <a:spAutoFit/>
          </a:bodyPr>
          <a:lstStyle/>
          <a:p>
            <a:r>
              <a:rPr lang="en-US" altLang="ja-JP" sz="1400">
                <a:latin typeface="Calibri" pitchFamily="34" charset="0"/>
              </a:rPr>
              <a:t>Mecha-nical</a:t>
            </a:r>
            <a:endParaRPr lang="ja-JP" altLang="en-US" sz="1400">
              <a:latin typeface="Calibri" pitchFamily="34" charset="0"/>
            </a:endParaRPr>
          </a:p>
        </p:txBody>
      </p:sp>
      <p:sp>
        <p:nvSpPr>
          <p:cNvPr id="40979" name="テキスト ボックス 24"/>
          <p:cNvSpPr txBox="1">
            <a:spLocks noChangeArrowheads="1"/>
          </p:cNvSpPr>
          <p:nvPr/>
        </p:nvSpPr>
        <p:spPr bwMode="auto">
          <a:xfrm>
            <a:off x="7310438" y="3917950"/>
            <a:ext cx="1150937" cy="307975"/>
          </a:xfrm>
          <a:prstGeom prst="rect">
            <a:avLst/>
          </a:prstGeom>
          <a:noFill/>
          <a:ln w="9525">
            <a:noFill/>
            <a:miter lim="800000"/>
            <a:headEnd/>
            <a:tailEnd/>
          </a:ln>
        </p:spPr>
        <p:txBody>
          <a:bodyPr>
            <a:spAutoFit/>
          </a:bodyPr>
          <a:lstStyle/>
          <a:p>
            <a:r>
              <a:rPr lang="en-US" altLang="ja-JP" sz="1400">
                <a:latin typeface="Calibri" pitchFamily="34" charset="0"/>
              </a:rPr>
              <a:t> Thermal</a:t>
            </a:r>
            <a:endParaRPr lang="ja-JP" altLang="en-US" sz="1400">
              <a:latin typeface="Calibri" pitchFamily="34" charset="0"/>
            </a:endParaRPr>
          </a:p>
        </p:txBody>
      </p:sp>
      <p:sp>
        <p:nvSpPr>
          <p:cNvPr id="26" name="テキスト ボックス 25"/>
          <p:cNvSpPr txBox="1"/>
          <p:nvPr/>
        </p:nvSpPr>
        <p:spPr>
          <a:xfrm>
            <a:off x="6948263" y="4314544"/>
            <a:ext cx="1152128" cy="738664"/>
          </a:xfrm>
          <a:prstGeom prst="rect">
            <a:avLst/>
          </a:prstGeom>
          <a:noFill/>
          <a:scene3d>
            <a:camera prst="orthographicFront">
              <a:rot lat="0" lon="0" rev="2400000"/>
            </a:camera>
            <a:lightRig rig="threePt" dir="t"/>
          </a:scene3d>
        </p:spPr>
        <p:txBody>
          <a:bodyPr>
            <a:spAutoFit/>
          </a:bodyPr>
          <a:lstStyle/>
          <a:p>
            <a:pPr fontAlgn="auto">
              <a:spcBef>
                <a:spcPts val="0"/>
              </a:spcBef>
              <a:spcAft>
                <a:spcPts val="0"/>
              </a:spcAft>
              <a:defRPr/>
            </a:pPr>
            <a:r>
              <a:rPr lang="en-US" altLang="ja-JP" sz="1400" dirty="0">
                <a:latin typeface="+mn-lt"/>
                <a:ea typeface="+mn-ea"/>
              </a:rPr>
              <a:t>Various automatic systems</a:t>
            </a:r>
            <a:endParaRPr lang="ja-JP" altLang="en-US" sz="1400" dirty="0">
              <a:latin typeface="+mn-lt"/>
              <a:ea typeface="+mn-ea"/>
            </a:endParaRPr>
          </a:p>
        </p:txBody>
      </p:sp>
      <p:sp>
        <p:nvSpPr>
          <p:cNvPr id="27" name="テキスト ボックス 26"/>
          <p:cNvSpPr txBox="1"/>
          <p:nvPr/>
        </p:nvSpPr>
        <p:spPr>
          <a:xfrm>
            <a:off x="5785677" y="5006512"/>
            <a:ext cx="1380035" cy="523220"/>
          </a:xfrm>
          <a:prstGeom prst="rect">
            <a:avLst/>
          </a:prstGeom>
          <a:noFill/>
          <a:scene3d>
            <a:camera prst="orthographicFront">
              <a:rot lat="0" lon="0" rev="1800000"/>
            </a:camera>
            <a:lightRig rig="threePt" dir="t"/>
          </a:scene3d>
        </p:spPr>
        <p:txBody>
          <a:bodyPr>
            <a:spAutoFit/>
          </a:bodyPr>
          <a:lstStyle/>
          <a:p>
            <a:pPr fontAlgn="auto">
              <a:spcBef>
                <a:spcPts val="0"/>
              </a:spcBef>
              <a:spcAft>
                <a:spcPts val="0"/>
              </a:spcAft>
              <a:defRPr/>
            </a:pPr>
            <a:r>
              <a:rPr lang="en-US" altLang="ja-JP" sz="1400" dirty="0">
                <a:latin typeface="+mn-lt"/>
                <a:ea typeface="+mn-ea"/>
              </a:rPr>
              <a:t>Environmental safety </a:t>
            </a:r>
            <a:endParaRPr lang="ja-JP" altLang="en-US" sz="1400" dirty="0">
              <a:latin typeface="+mn-lt"/>
              <a:ea typeface="+mn-ea"/>
            </a:endParaRPr>
          </a:p>
        </p:txBody>
      </p:sp>
      <p:sp>
        <p:nvSpPr>
          <p:cNvPr id="40982" name="テキスト ボックス 27"/>
          <p:cNvSpPr txBox="1">
            <a:spLocks noChangeArrowheads="1"/>
          </p:cNvSpPr>
          <p:nvPr/>
        </p:nvSpPr>
        <p:spPr bwMode="auto">
          <a:xfrm>
            <a:off x="4956175" y="5313363"/>
            <a:ext cx="1379538" cy="307975"/>
          </a:xfrm>
          <a:prstGeom prst="rect">
            <a:avLst/>
          </a:prstGeom>
          <a:noFill/>
          <a:ln w="9525">
            <a:noFill/>
            <a:miter lim="800000"/>
            <a:headEnd/>
            <a:tailEnd/>
          </a:ln>
        </p:spPr>
        <p:txBody>
          <a:bodyPr>
            <a:spAutoFit/>
          </a:bodyPr>
          <a:lstStyle/>
          <a:p>
            <a:r>
              <a:rPr lang="en-US" altLang="ja-JP" sz="1400">
                <a:latin typeface="Calibri" pitchFamily="34" charset="0"/>
              </a:rPr>
              <a:t>Chemicals</a:t>
            </a:r>
            <a:endParaRPr lang="ja-JP" altLang="en-US" sz="1400">
              <a:latin typeface="Calibri" pitchFamily="34" charset="0"/>
            </a:endParaRPr>
          </a:p>
        </p:txBody>
      </p:sp>
      <p:sp>
        <p:nvSpPr>
          <p:cNvPr id="40983" name="テキスト ボックス 28"/>
          <p:cNvSpPr txBox="1">
            <a:spLocks noChangeArrowheads="1"/>
          </p:cNvSpPr>
          <p:nvPr/>
        </p:nvSpPr>
        <p:spPr bwMode="auto">
          <a:xfrm>
            <a:off x="4457700" y="5407025"/>
            <a:ext cx="866775" cy="522288"/>
          </a:xfrm>
          <a:prstGeom prst="rect">
            <a:avLst/>
          </a:prstGeom>
          <a:noFill/>
          <a:ln w="9525">
            <a:noFill/>
            <a:miter lim="800000"/>
            <a:headEnd/>
            <a:tailEnd/>
          </a:ln>
        </p:spPr>
        <p:txBody>
          <a:bodyPr>
            <a:spAutoFit/>
          </a:bodyPr>
          <a:lstStyle/>
          <a:p>
            <a:r>
              <a:rPr lang="en-US" altLang="ja-JP" sz="1400">
                <a:latin typeface="Calibri" pitchFamily="34" charset="0"/>
              </a:rPr>
              <a:t>Pure water</a:t>
            </a:r>
            <a:endParaRPr lang="ja-JP" altLang="en-US" sz="1400">
              <a:latin typeface="Calibri" pitchFamily="34" charset="0"/>
            </a:endParaRPr>
          </a:p>
        </p:txBody>
      </p:sp>
      <p:sp>
        <p:nvSpPr>
          <p:cNvPr id="40984" name="テキスト ボックス 29"/>
          <p:cNvSpPr txBox="1">
            <a:spLocks noChangeArrowheads="1"/>
          </p:cNvSpPr>
          <p:nvPr/>
        </p:nvSpPr>
        <p:spPr bwMode="auto">
          <a:xfrm>
            <a:off x="3438525" y="5467350"/>
            <a:ext cx="911225" cy="307975"/>
          </a:xfrm>
          <a:prstGeom prst="rect">
            <a:avLst/>
          </a:prstGeom>
          <a:noFill/>
          <a:ln w="9525">
            <a:noFill/>
            <a:miter lim="800000"/>
            <a:headEnd/>
            <a:tailEnd/>
          </a:ln>
        </p:spPr>
        <p:txBody>
          <a:bodyPr>
            <a:spAutoFit/>
          </a:bodyPr>
          <a:lstStyle/>
          <a:p>
            <a:r>
              <a:rPr lang="en-US" altLang="ja-JP" sz="1400">
                <a:latin typeface="Calibri" pitchFamily="34" charset="0"/>
              </a:rPr>
              <a:t>Chemical</a:t>
            </a:r>
            <a:endParaRPr lang="ja-JP" altLang="en-US" sz="1400">
              <a:latin typeface="Calibri" pitchFamily="34" charset="0"/>
            </a:endParaRPr>
          </a:p>
        </p:txBody>
      </p:sp>
      <p:sp>
        <p:nvSpPr>
          <p:cNvPr id="31" name="テキスト ボックス 30"/>
          <p:cNvSpPr txBox="1"/>
          <p:nvPr/>
        </p:nvSpPr>
        <p:spPr>
          <a:xfrm>
            <a:off x="2572784" y="5319120"/>
            <a:ext cx="1380035" cy="307777"/>
          </a:xfrm>
          <a:prstGeom prst="rect">
            <a:avLst/>
          </a:prstGeom>
          <a:noFill/>
          <a:scene3d>
            <a:camera prst="orthographicFront">
              <a:rot lat="0" lon="0" rev="19800000"/>
            </a:camera>
            <a:lightRig rig="threePt" dir="t"/>
          </a:scene3d>
        </p:spPr>
        <p:txBody>
          <a:bodyPr>
            <a:spAutoFit/>
          </a:bodyPr>
          <a:lstStyle/>
          <a:p>
            <a:pPr fontAlgn="auto">
              <a:spcBef>
                <a:spcPts val="0"/>
              </a:spcBef>
              <a:spcAft>
                <a:spcPts val="0"/>
              </a:spcAft>
              <a:defRPr/>
            </a:pPr>
            <a:r>
              <a:rPr lang="en-US" altLang="ja-JP" sz="1400" dirty="0">
                <a:latin typeface="+mn-lt"/>
                <a:ea typeface="+mn-ea"/>
              </a:rPr>
              <a:t>Optical</a:t>
            </a:r>
            <a:endParaRPr lang="ja-JP" altLang="en-US" sz="1400" dirty="0">
              <a:latin typeface="+mn-lt"/>
              <a:ea typeface="+mn-ea"/>
            </a:endParaRPr>
          </a:p>
        </p:txBody>
      </p:sp>
      <p:sp>
        <p:nvSpPr>
          <p:cNvPr id="32" name="テキスト ボックス 31"/>
          <p:cNvSpPr txBox="1"/>
          <p:nvPr/>
        </p:nvSpPr>
        <p:spPr>
          <a:xfrm>
            <a:off x="1500340" y="4838145"/>
            <a:ext cx="1380035" cy="307777"/>
          </a:xfrm>
          <a:prstGeom prst="rect">
            <a:avLst/>
          </a:prstGeom>
          <a:noFill/>
          <a:scene3d>
            <a:camera prst="orthographicFront">
              <a:rot lat="0" lon="0" rev="19200000"/>
            </a:camera>
            <a:lightRig rig="threePt" dir="t"/>
          </a:scene3d>
        </p:spPr>
        <p:txBody>
          <a:bodyPr>
            <a:spAutoFit/>
          </a:bodyPr>
          <a:lstStyle/>
          <a:p>
            <a:pPr fontAlgn="auto">
              <a:spcBef>
                <a:spcPts val="0"/>
              </a:spcBef>
              <a:spcAft>
                <a:spcPts val="0"/>
              </a:spcAft>
              <a:defRPr/>
            </a:pPr>
            <a:r>
              <a:rPr lang="en-US" altLang="ja-JP" sz="1400" dirty="0">
                <a:latin typeface="+mn-lt"/>
                <a:ea typeface="+mn-ea"/>
              </a:rPr>
              <a:t>Mechanical</a:t>
            </a:r>
            <a:endParaRPr lang="ja-JP" altLang="en-US" sz="1400" dirty="0">
              <a:latin typeface="+mn-lt"/>
              <a:ea typeface="+mn-ea"/>
            </a:endParaRPr>
          </a:p>
        </p:txBody>
      </p:sp>
      <p:sp>
        <p:nvSpPr>
          <p:cNvPr id="33" name="テキスト ボックス 32"/>
          <p:cNvSpPr txBox="1"/>
          <p:nvPr/>
        </p:nvSpPr>
        <p:spPr>
          <a:xfrm>
            <a:off x="870644" y="4068158"/>
            <a:ext cx="1380035" cy="307777"/>
          </a:xfrm>
          <a:prstGeom prst="rect">
            <a:avLst/>
          </a:prstGeom>
          <a:noFill/>
          <a:scene3d>
            <a:camera prst="orthographicFront">
              <a:rot lat="0" lon="0" rev="18600000"/>
            </a:camera>
            <a:lightRig rig="threePt" dir="t"/>
          </a:scene3d>
        </p:spPr>
        <p:txBody>
          <a:bodyPr>
            <a:spAutoFit/>
          </a:bodyPr>
          <a:lstStyle/>
          <a:p>
            <a:pPr fontAlgn="auto">
              <a:spcBef>
                <a:spcPts val="0"/>
              </a:spcBef>
              <a:spcAft>
                <a:spcPts val="0"/>
              </a:spcAft>
              <a:defRPr/>
            </a:pPr>
            <a:r>
              <a:rPr lang="en-US" altLang="ja-JP" sz="1400" dirty="0">
                <a:latin typeface="+mn-lt"/>
                <a:ea typeface="+mn-ea"/>
              </a:rPr>
              <a:t>Electrical</a:t>
            </a:r>
            <a:endParaRPr lang="ja-JP" altLang="en-US" sz="1400" dirty="0">
              <a:latin typeface="+mn-lt"/>
              <a:ea typeface="+mn-ea"/>
            </a:endParaRPr>
          </a:p>
        </p:txBody>
      </p:sp>
      <p:sp>
        <p:nvSpPr>
          <p:cNvPr id="34" name="テキスト ボックス 33"/>
          <p:cNvSpPr txBox="1"/>
          <p:nvPr/>
        </p:nvSpPr>
        <p:spPr>
          <a:xfrm>
            <a:off x="-314135" y="6217567"/>
            <a:ext cx="6265146" cy="307777"/>
          </a:xfrm>
          <a:prstGeom prst="rect">
            <a:avLst/>
          </a:prstGeom>
          <a:noFill/>
          <a:scene3d>
            <a:camera prst="orthographicFront">
              <a:rot lat="0" lon="0" rev="19200000"/>
            </a:camera>
            <a:lightRig rig="threePt" dir="t"/>
          </a:scene3d>
          <a:sp3d/>
        </p:spPr>
        <p:txBody>
          <a:bodyPr>
            <a:spAutoFit/>
          </a:bodyPr>
          <a:lstStyle/>
          <a:p>
            <a:pPr fontAlgn="auto">
              <a:spcBef>
                <a:spcPts val="0"/>
              </a:spcBef>
              <a:spcAft>
                <a:spcPts val="0"/>
              </a:spcAft>
              <a:defRPr/>
            </a:pPr>
            <a:r>
              <a:rPr lang="en-US" altLang="ja-JP" sz="1400" dirty="0">
                <a:latin typeface="+mn-lt"/>
                <a:ea typeface="+mn-ea"/>
              </a:rPr>
              <a:t>Manufacturing process of Final products </a:t>
            </a:r>
            <a:endParaRPr lang="ja-JP" altLang="en-US" sz="1400" dirty="0">
              <a:latin typeface="+mn-lt"/>
              <a:ea typeface="+mn-ea"/>
            </a:endParaRPr>
          </a:p>
        </p:txBody>
      </p:sp>
      <p:sp>
        <p:nvSpPr>
          <p:cNvPr id="35" name="フローチャート : 結合子 34"/>
          <p:cNvSpPr/>
          <p:nvPr/>
        </p:nvSpPr>
        <p:spPr>
          <a:xfrm>
            <a:off x="3630613" y="2474913"/>
            <a:ext cx="1728787" cy="163036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フローチャート : 結合子 35"/>
          <p:cNvSpPr/>
          <p:nvPr/>
        </p:nvSpPr>
        <p:spPr>
          <a:xfrm>
            <a:off x="4391025" y="3517900"/>
            <a:ext cx="1730375" cy="163036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フローチャート : 結合子 36"/>
          <p:cNvSpPr/>
          <p:nvPr/>
        </p:nvSpPr>
        <p:spPr>
          <a:xfrm>
            <a:off x="3028950" y="3533775"/>
            <a:ext cx="1730375" cy="163036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8" name="直線コネクタ 37"/>
          <p:cNvCxnSpPr/>
          <p:nvPr/>
        </p:nvCxnSpPr>
        <p:spPr>
          <a:xfrm>
            <a:off x="2009775" y="1371600"/>
            <a:ext cx="604838" cy="1430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6661150" y="1417638"/>
            <a:ext cx="530225" cy="1444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flipV="1">
            <a:off x="7332663" y="4225925"/>
            <a:ext cx="1314450" cy="860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265613" y="5260975"/>
            <a:ext cx="125412" cy="1571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34938" y="3462338"/>
            <a:ext cx="1584325" cy="260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487738" y="1744663"/>
            <a:ext cx="153987" cy="784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319588" y="1644650"/>
            <a:ext cx="30162" cy="785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5148263" y="1679575"/>
            <a:ext cx="92075" cy="795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5718175" y="1770063"/>
            <a:ext cx="134938" cy="795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6191250" y="1931988"/>
            <a:ext cx="242888" cy="755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7178675" y="2719388"/>
            <a:ext cx="544513" cy="523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7427913" y="3913188"/>
            <a:ext cx="819150" cy="63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6778625" y="4732338"/>
            <a:ext cx="458788" cy="620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5740400" y="5143500"/>
            <a:ext cx="220663" cy="754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965700" y="5254625"/>
            <a:ext cx="123825" cy="781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1189038" y="4267200"/>
            <a:ext cx="627062" cy="468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379663" y="4938713"/>
            <a:ext cx="312737" cy="682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05175" y="5164138"/>
            <a:ext cx="219075" cy="7508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051050" y="1377950"/>
            <a:ext cx="606425" cy="1430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6707188" y="1447800"/>
            <a:ext cx="530225" cy="144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7372350" y="4194175"/>
            <a:ext cx="1314450" cy="858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4319588" y="5268913"/>
            <a:ext cx="125412" cy="1571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144463" y="3417888"/>
            <a:ext cx="1584325" cy="260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015" name="テキスト ボックス 60"/>
          <p:cNvSpPr txBox="1">
            <a:spLocks noChangeArrowheads="1"/>
          </p:cNvSpPr>
          <p:nvPr/>
        </p:nvSpPr>
        <p:spPr bwMode="auto">
          <a:xfrm>
            <a:off x="7427913" y="6122988"/>
            <a:ext cx="1428750" cy="646112"/>
          </a:xfrm>
          <a:prstGeom prst="rect">
            <a:avLst/>
          </a:prstGeom>
          <a:noFill/>
          <a:ln w="9525">
            <a:noFill/>
            <a:miter lim="800000"/>
            <a:headEnd/>
            <a:tailEnd/>
          </a:ln>
        </p:spPr>
        <p:txBody>
          <a:bodyPr>
            <a:spAutoFit/>
          </a:bodyPr>
          <a:lstStyle/>
          <a:p>
            <a:r>
              <a:rPr lang="en-US" altLang="ja-JP">
                <a:latin typeface="Calibri" pitchFamily="34" charset="0"/>
              </a:rPr>
              <a:t>Y.Ukai</a:t>
            </a:r>
          </a:p>
          <a:p>
            <a:r>
              <a:rPr lang="en-US" altLang="ja-JP">
                <a:latin typeface="Calibri" pitchFamily="34" charset="0"/>
              </a:rPr>
              <a:t>S.Kobayashi</a:t>
            </a:r>
            <a:endParaRPr lang="ja-JP" altLang="en-US">
              <a:latin typeface="Calibri" pitchFamily="34" charset="0"/>
            </a:endParaRPr>
          </a:p>
        </p:txBody>
      </p:sp>
      <p:sp>
        <p:nvSpPr>
          <p:cNvPr id="41016" name="タイトル 1"/>
          <p:cNvSpPr txBox="1">
            <a:spLocks/>
          </p:cNvSpPr>
          <p:nvPr/>
        </p:nvSpPr>
        <p:spPr bwMode="auto">
          <a:xfrm>
            <a:off x="827088" y="765175"/>
            <a:ext cx="7489825" cy="431800"/>
          </a:xfrm>
          <a:prstGeom prst="rect">
            <a:avLst/>
          </a:prstGeom>
          <a:solidFill>
            <a:srgbClr val="0070C0"/>
          </a:solidFill>
          <a:ln w="9525">
            <a:solidFill>
              <a:schemeClr val="accent1"/>
            </a:solidFill>
            <a:miter lim="800000"/>
            <a:headEnd/>
            <a:tailEnd/>
          </a:ln>
        </p:spPr>
        <p:txBody>
          <a:bodyPr anchor="ctr"/>
          <a:lstStyle/>
          <a:p>
            <a:pPr algn="ctr"/>
            <a:r>
              <a:rPr lang="en-US" altLang="ja-JP" sz="2800">
                <a:solidFill>
                  <a:srgbClr val="FFFF00"/>
                </a:solidFill>
                <a:latin typeface="Calibri" pitchFamily="34" charset="0"/>
              </a:rPr>
              <a:t>Outstanding Achievements in the Past IDW</a:t>
            </a:r>
          </a:p>
        </p:txBody>
      </p:sp>
      <p:sp>
        <p:nvSpPr>
          <p:cNvPr id="61" name="テキスト ボックス 60"/>
          <p:cNvSpPr txBox="1"/>
          <p:nvPr/>
        </p:nvSpPr>
        <p:spPr>
          <a:xfrm>
            <a:off x="-460019" y="5351823"/>
            <a:ext cx="4041360" cy="307777"/>
          </a:xfrm>
          <a:prstGeom prst="rect">
            <a:avLst/>
          </a:prstGeom>
          <a:noFill/>
          <a:scene3d>
            <a:camera prst="orthographicFront">
              <a:rot lat="0" lon="0" rev="19200000"/>
            </a:camera>
            <a:lightRig rig="threePt" dir="t"/>
          </a:scene3d>
          <a:sp3d/>
        </p:spPr>
        <p:txBody>
          <a:bodyPr>
            <a:spAutoFit/>
          </a:bodyPr>
          <a:lstStyle/>
          <a:p>
            <a:pPr algn="ctr" fontAlgn="auto">
              <a:spcBef>
                <a:spcPts val="0"/>
              </a:spcBef>
              <a:spcAft>
                <a:spcPts val="0"/>
              </a:spcAft>
              <a:defRPr/>
            </a:pPr>
            <a:r>
              <a:rPr lang="en-US" altLang="ja-JP" sz="1400" dirty="0">
                <a:latin typeface="+mn-lt"/>
                <a:ea typeface="+mn-ea"/>
              </a:rPr>
              <a:t>Test and inspections Components, Materials </a:t>
            </a:r>
            <a:endParaRPr lang="ja-JP" altLang="en-US" sz="1400" dirty="0">
              <a:latin typeface="+mn-lt"/>
              <a:ea typeface="+mn-ea"/>
            </a:endParaRPr>
          </a:p>
        </p:txBody>
      </p:sp>
      <p:sp>
        <p:nvSpPr>
          <p:cNvPr id="62" name="テキスト ボックス 61"/>
          <p:cNvSpPr txBox="1"/>
          <p:nvPr/>
        </p:nvSpPr>
        <p:spPr>
          <a:xfrm>
            <a:off x="6891729" y="2990400"/>
            <a:ext cx="3096344" cy="307777"/>
          </a:xfrm>
          <a:prstGeom prst="rect">
            <a:avLst/>
          </a:prstGeom>
          <a:noFill/>
          <a:scene3d>
            <a:camera prst="orthographicFront">
              <a:rot lat="0" lon="0" rev="18000000"/>
            </a:camera>
            <a:lightRig rig="threePt" dir="t"/>
          </a:scene3d>
        </p:spPr>
        <p:txBody>
          <a:bodyPr>
            <a:spAutoFit/>
          </a:bodyPr>
          <a:lstStyle/>
          <a:p>
            <a:pPr>
              <a:defRPr/>
            </a:pPr>
            <a:r>
              <a:rPr lang="en-US" altLang="ja-JP" sz="1400" dirty="0"/>
              <a:t>Design tools and simulation</a:t>
            </a:r>
            <a:endParaRPr lang="ja-JP"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457200" y="377825"/>
            <a:ext cx="8229600" cy="1143000"/>
          </a:xfrm>
        </p:spPr>
        <p:txBody>
          <a:bodyPr/>
          <a:lstStyle/>
          <a:p>
            <a:pPr eaLnBrk="1" hangingPunct="1"/>
            <a:r>
              <a:rPr lang="en-US" altLang="ja-JP" sz="2800" smtClean="0"/>
              <a:t>The 1st International Display Workshops (1994)</a:t>
            </a:r>
            <a:endParaRPr lang="ja-JP" altLang="en-US" sz="2800" smtClean="0"/>
          </a:p>
        </p:txBody>
      </p:sp>
      <p:sp>
        <p:nvSpPr>
          <p:cNvPr id="43010" name="テキスト ボックス 3"/>
          <p:cNvSpPr txBox="1">
            <a:spLocks noChangeArrowheads="1"/>
          </p:cNvSpPr>
          <p:nvPr/>
        </p:nvSpPr>
        <p:spPr bwMode="auto">
          <a:xfrm>
            <a:off x="2209800" y="1196975"/>
            <a:ext cx="4381500" cy="1076325"/>
          </a:xfrm>
          <a:prstGeom prst="rect">
            <a:avLst/>
          </a:prstGeom>
          <a:noFill/>
          <a:ln w="9525">
            <a:noFill/>
            <a:miter lim="800000"/>
            <a:headEnd/>
            <a:tailEnd/>
          </a:ln>
        </p:spPr>
        <p:txBody>
          <a:bodyPr wrap="none">
            <a:spAutoFit/>
          </a:bodyPr>
          <a:lstStyle/>
          <a:p>
            <a:pPr algn="ctr"/>
            <a:r>
              <a:rPr lang="fr-FR" altLang="ja-JP" sz="2400">
                <a:latin typeface="Calibri" pitchFamily="34" charset="0"/>
              </a:rPr>
              <a:t>p-Si TFT Technologies for AMLCDs</a:t>
            </a:r>
          </a:p>
          <a:p>
            <a:pPr algn="ctr"/>
            <a:r>
              <a:rPr lang="en-US" altLang="ja-JP" sz="2000">
                <a:latin typeface="Calibri" pitchFamily="34" charset="0"/>
              </a:rPr>
              <a:t>Hiroyuki Ohshima</a:t>
            </a:r>
          </a:p>
          <a:p>
            <a:pPr algn="ctr"/>
            <a:r>
              <a:rPr lang="en-US" altLang="ja-JP" sz="2000">
                <a:latin typeface="Calibri" pitchFamily="34" charset="0"/>
              </a:rPr>
              <a:t>Seiko Epson</a:t>
            </a:r>
            <a:endParaRPr lang="ja-JP" altLang="en-US" sz="2000">
              <a:latin typeface="Calibri" pitchFamily="34" charset="0"/>
            </a:endParaRPr>
          </a:p>
        </p:txBody>
      </p:sp>
      <p:sp>
        <p:nvSpPr>
          <p:cNvPr id="43011" name="テキスト ボックス 6"/>
          <p:cNvSpPr txBox="1">
            <a:spLocks noChangeArrowheads="1"/>
          </p:cNvSpPr>
          <p:nvPr/>
        </p:nvSpPr>
        <p:spPr bwMode="auto">
          <a:xfrm>
            <a:off x="827088" y="5661025"/>
            <a:ext cx="6783387" cy="701675"/>
          </a:xfrm>
          <a:prstGeom prst="rect">
            <a:avLst/>
          </a:prstGeom>
          <a:noFill/>
          <a:ln w="9525">
            <a:noFill/>
            <a:miter lim="800000"/>
            <a:headEnd/>
            <a:tailEnd/>
          </a:ln>
        </p:spPr>
        <p:txBody>
          <a:bodyPr wrap="none">
            <a:spAutoFit/>
          </a:bodyPr>
          <a:lstStyle/>
          <a:p>
            <a:r>
              <a:rPr lang="en-US" altLang="ja-JP" sz="2000">
                <a:latin typeface="Calibri" pitchFamily="34" charset="0"/>
              </a:rPr>
              <a:t>LTPS (Low temperature p-Si) was discussed at the 1</a:t>
            </a:r>
            <a:r>
              <a:rPr lang="en-US" altLang="ja-JP" sz="2000" baseline="30000">
                <a:latin typeface="Calibri" pitchFamily="34" charset="0"/>
              </a:rPr>
              <a:t>st</a:t>
            </a:r>
            <a:r>
              <a:rPr lang="en-US" altLang="ja-JP" sz="2000">
                <a:latin typeface="Calibri" pitchFamily="34" charset="0"/>
              </a:rPr>
              <a:t> IDW.</a:t>
            </a:r>
          </a:p>
          <a:p>
            <a:r>
              <a:rPr lang="en-US" altLang="ja-JP" sz="2000">
                <a:latin typeface="Calibri" pitchFamily="34" charset="0"/>
              </a:rPr>
              <a:t>The evolution of LTPS was predicted based on its performances.</a:t>
            </a:r>
            <a:endParaRPr lang="ja-JP" altLang="en-US" sz="2000">
              <a:latin typeface="Calibri" pitchFamily="34" charset="0"/>
            </a:endParaRPr>
          </a:p>
        </p:txBody>
      </p:sp>
      <p:pic>
        <p:nvPicPr>
          <p:cNvPr id="43012" name="Picture 2"/>
          <p:cNvPicPr>
            <a:picLocks noChangeAspect="1" noChangeArrowheads="1"/>
          </p:cNvPicPr>
          <p:nvPr/>
        </p:nvPicPr>
        <p:blipFill>
          <a:blip r:embed="rId3"/>
          <a:srcRect/>
          <a:stretch>
            <a:fillRect/>
          </a:stretch>
        </p:blipFill>
        <p:spPr bwMode="auto">
          <a:xfrm>
            <a:off x="468313" y="2060575"/>
            <a:ext cx="2873375" cy="3375025"/>
          </a:xfrm>
          <a:prstGeom prst="rect">
            <a:avLst/>
          </a:prstGeom>
          <a:noFill/>
          <a:ln w="9525">
            <a:noFill/>
            <a:miter lim="800000"/>
            <a:headEnd/>
            <a:tailEnd/>
          </a:ln>
        </p:spPr>
      </p:pic>
      <p:pic>
        <p:nvPicPr>
          <p:cNvPr id="43013" name="Picture 3"/>
          <p:cNvPicPr>
            <a:picLocks noChangeAspect="1" noChangeArrowheads="1"/>
          </p:cNvPicPr>
          <p:nvPr/>
        </p:nvPicPr>
        <p:blipFill>
          <a:blip r:embed="rId4"/>
          <a:srcRect/>
          <a:stretch>
            <a:fillRect/>
          </a:stretch>
        </p:blipFill>
        <p:spPr bwMode="auto">
          <a:xfrm>
            <a:off x="4500563" y="2263775"/>
            <a:ext cx="2933700" cy="2773363"/>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5C59136C-4277-4475-8639-ABAAE764C5A7}" type="slidenum">
              <a:rPr lang="ja-JP" altLang="en-US"/>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テキスト ボックス 6"/>
          <p:cNvSpPr txBox="1">
            <a:spLocks noChangeArrowheads="1"/>
          </p:cNvSpPr>
          <p:nvPr/>
        </p:nvSpPr>
        <p:spPr bwMode="auto">
          <a:xfrm>
            <a:off x="142875" y="692150"/>
            <a:ext cx="7612063" cy="1016000"/>
          </a:xfrm>
          <a:prstGeom prst="rect">
            <a:avLst/>
          </a:prstGeom>
          <a:noFill/>
          <a:ln w="9525">
            <a:noFill/>
            <a:miter lim="800000"/>
            <a:headEnd/>
            <a:tailEnd/>
          </a:ln>
        </p:spPr>
        <p:txBody>
          <a:bodyPr wrap="none">
            <a:spAutoFit/>
          </a:bodyPr>
          <a:lstStyle/>
          <a:p>
            <a:r>
              <a:rPr lang="en-US" altLang="ja-JP" sz="2000">
                <a:latin typeface="Calibri" pitchFamily="34" charset="0"/>
              </a:rPr>
              <a:t>LTPS has become the main backplane technology for high pixel density.</a:t>
            </a:r>
          </a:p>
          <a:p>
            <a:r>
              <a:rPr lang="en-US" altLang="ja-JP" sz="2000">
                <a:latin typeface="Calibri" pitchFamily="34" charset="0"/>
              </a:rPr>
              <a:t>Now the LTPS is commonly used in value added displays, </a:t>
            </a:r>
          </a:p>
          <a:p>
            <a:r>
              <a:rPr lang="en-US" altLang="ja-JP" sz="2000">
                <a:latin typeface="Calibri" pitchFamily="34" charset="0"/>
              </a:rPr>
              <a:t>e.g. smartphone</a:t>
            </a:r>
            <a:r>
              <a:rPr lang="ja-JP" altLang="en-US" sz="2000">
                <a:latin typeface="Calibri" pitchFamily="34" charset="0"/>
              </a:rPr>
              <a:t> </a:t>
            </a:r>
            <a:r>
              <a:rPr lang="en-US" altLang="ja-JP" sz="2000">
                <a:latin typeface="Calibri" pitchFamily="34" charset="0"/>
              </a:rPr>
              <a:t>displays and tablet displays.</a:t>
            </a:r>
            <a:endParaRPr lang="ja-JP" altLang="en-US" sz="2000">
              <a:latin typeface="Calibri" pitchFamily="34" charset="0"/>
            </a:endParaRPr>
          </a:p>
        </p:txBody>
      </p:sp>
      <p:graphicFrame>
        <p:nvGraphicFramePr>
          <p:cNvPr id="8" name="表 7"/>
          <p:cNvGraphicFramePr>
            <a:graphicFrameLocks noGrp="1"/>
          </p:cNvGraphicFramePr>
          <p:nvPr/>
        </p:nvGraphicFramePr>
        <p:xfrm>
          <a:off x="969963" y="4919663"/>
          <a:ext cx="2317750" cy="1463675"/>
        </p:xfrm>
        <a:graphic>
          <a:graphicData uri="http://schemas.openxmlformats.org/drawingml/2006/table">
            <a:tbl>
              <a:tblPr firstRow="1" bandRow="1">
                <a:tableStyleId>{BC89EF96-8CEA-46FF-86C4-4CE0E7609802}</a:tableStyleId>
              </a:tblPr>
              <a:tblGrid>
                <a:gridCol w="2317965"/>
              </a:tblGrid>
              <a:tr h="207262">
                <a:tc>
                  <a:txBody>
                    <a:bodyPr/>
                    <a:lstStyle/>
                    <a:p>
                      <a:pPr algn="ctr"/>
                      <a:r>
                        <a:rPr kumimoji="1" lang="en-US" altLang="ja-JP" sz="1200" b="0" dirty="0" smtClean="0">
                          <a:latin typeface="メイリオ" pitchFamily="50" charset="-128"/>
                          <a:ea typeface="メイリオ" pitchFamily="50" charset="-128"/>
                          <a:cs typeface="メイリオ" pitchFamily="50" charset="-128"/>
                        </a:rPr>
                        <a:t>5.0”</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Full-HD</a:t>
                      </a:r>
                      <a:r>
                        <a:rPr kumimoji="1" lang="ja-JP" altLang="en-US" sz="1200" b="0" dirty="0" smtClean="0">
                          <a:latin typeface="メイリオ" pitchFamily="50" charset="-128"/>
                          <a:ea typeface="メイリオ" pitchFamily="50" charset="-128"/>
                          <a:cs typeface="メイリオ" pitchFamily="50" charset="-128"/>
                        </a:rPr>
                        <a:t>　</a:t>
                      </a:r>
                      <a:r>
                        <a:rPr kumimoji="1" lang="en-US" altLang="ja-JP" sz="1200" b="0" dirty="0" smtClean="0">
                          <a:latin typeface="メイリオ" pitchFamily="50" charset="-128"/>
                          <a:ea typeface="メイリオ" pitchFamily="50" charset="-128"/>
                          <a:cs typeface="メイリオ" pitchFamily="50" charset="-128"/>
                        </a:rPr>
                        <a:t>438ppi</a:t>
                      </a:r>
                    </a:p>
                  </a:txBody>
                  <a:tcPr/>
                </a:tc>
              </a:tr>
              <a:tr h="1174487">
                <a:tc>
                  <a:txBody>
                    <a:bodyPr/>
                    <a:lstStyle/>
                    <a:p>
                      <a:r>
                        <a:rPr kumimoji="1" lang="en-US" altLang="ja-JP" sz="1200" baseline="0" dirty="0" smtClean="0">
                          <a:latin typeface="メイリオ" pitchFamily="50" charset="-128"/>
                          <a:ea typeface="メイリオ" pitchFamily="50" charset="-128"/>
                          <a:cs typeface="メイリオ" pitchFamily="50" charset="-128"/>
                        </a:rPr>
                        <a:t>◆Contrast</a:t>
                      </a:r>
                      <a:r>
                        <a:rPr kumimoji="1" lang="ja-JP" altLang="en-US" sz="1200" baseline="0" dirty="0" smtClean="0">
                          <a:latin typeface="メイリオ" pitchFamily="50" charset="-128"/>
                          <a:ea typeface="メイリオ" pitchFamily="50" charset="-128"/>
                          <a:cs typeface="メイリオ" pitchFamily="50" charset="-128"/>
                        </a:rPr>
                        <a:t>　</a:t>
                      </a:r>
                      <a:r>
                        <a:rPr kumimoji="1" lang="en-US" altLang="ja-JP" sz="1200" baseline="0" dirty="0" smtClean="0">
                          <a:latin typeface="メイリオ" pitchFamily="50" charset="-128"/>
                          <a:ea typeface="メイリオ" pitchFamily="50" charset="-128"/>
                          <a:cs typeface="メイリオ" pitchFamily="50" charset="-128"/>
                        </a:rPr>
                        <a:t>2000</a:t>
                      </a:r>
                      <a:r>
                        <a:rPr kumimoji="1" lang="ja-JP" altLang="en-US" sz="1200" baseline="0" dirty="0" smtClean="0">
                          <a:latin typeface="メイリオ" pitchFamily="50" charset="-128"/>
                          <a:ea typeface="メイリオ" pitchFamily="50" charset="-128"/>
                          <a:cs typeface="メイリオ" pitchFamily="50" charset="-128"/>
                        </a:rPr>
                        <a:t>：</a:t>
                      </a:r>
                      <a:r>
                        <a:rPr kumimoji="1" lang="en-US" altLang="ja-JP" sz="1200" baseline="0" dirty="0" smtClean="0">
                          <a:latin typeface="メイリオ" pitchFamily="50" charset="-128"/>
                          <a:ea typeface="メイリオ" pitchFamily="50" charset="-128"/>
                          <a:cs typeface="メイリオ" pitchFamily="50" charset="-128"/>
                        </a:rPr>
                        <a:t>1</a:t>
                      </a:r>
                    </a:p>
                    <a:p>
                      <a:r>
                        <a:rPr kumimoji="1" lang="en-US" altLang="ja-JP" sz="1200" baseline="0" dirty="0" smtClean="0">
                          <a:latin typeface="メイリオ" pitchFamily="50" charset="-128"/>
                          <a:ea typeface="メイリオ" pitchFamily="50" charset="-128"/>
                          <a:cs typeface="メイリオ" pitchFamily="50" charset="-128"/>
                        </a:rPr>
                        <a:t>◆Backlight Power</a:t>
                      </a:r>
                      <a:r>
                        <a:rPr kumimoji="1" lang="ja-JP" altLang="en-US" sz="1200" baseline="0" dirty="0" smtClean="0">
                          <a:latin typeface="メイリオ" pitchFamily="50" charset="-128"/>
                          <a:ea typeface="メイリオ" pitchFamily="50" charset="-128"/>
                          <a:cs typeface="メイリオ" pitchFamily="50" charset="-128"/>
                        </a:rPr>
                        <a:t>：</a:t>
                      </a:r>
                    </a:p>
                    <a:p>
                      <a:r>
                        <a:rPr kumimoji="1" lang="ja-JP" altLang="en-US" sz="1200" baseline="0" dirty="0" smtClean="0">
                          <a:latin typeface="メイリオ" pitchFamily="50" charset="-128"/>
                          <a:ea typeface="メイリオ" pitchFamily="50" charset="-128"/>
                          <a:cs typeface="メイリオ" pitchFamily="50" charset="-128"/>
                        </a:rPr>
                        <a:t>　  </a:t>
                      </a:r>
                      <a:r>
                        <a:rPr kumimoji="1" lang="en-US" altLang="ja-JP" sz="1200" baseline="0" dirty="0" smtClean="0">
                          <a:latin typeface="メイリオ" pitchFamily="50" charset="-128"/>
                          <a:ea typeface="メイリオ" pitchFamily="50" charset="-128"/>
                          <a:cs typeface="メイリオ" pitchFamily="50" charset="-128"/>
                        </a:rPr>
                        <a:t>50% reduction</a:t>
                      </a:r>
                    </a:p>
                    <a:p>
                      <a:r>
                        <a:rPr kumimoji="1" lang="en-US" altLang="ja-JP" sz="1200" baseline="0" dirty="0" smtClean="0">
                          <a:latin typeface="メイリオ" pitchFamily="50" charset="-128"/>
                          <a:ea typeface="メイリオ" pitchFamily="50" charset="-128"/>
                          <a:cs typeface="メイリオ" pitchFamily="50" charset="-128"/>
                        </a:rPr>
                        <a:t>◆Finger &amp; Pen Input</a:t>
                      </a:r>
                    </a:p>
                    <a:p>
                      <a:r>
                        <a:rPr kumimoji="1" lang="ja-JP" altLang="en-US" sz="1200" baseline="0" dirty="0" smtClean="0">
                          <a:latin typeface="メイリオ" pitchFamily="50" charset="-128"/>
                          <a:ea typeface="メイリオ" pitchFamily="50" charset="-128"/>
                          <a:cs typeface="メイリオ" pitchFamily="50" charset="-128"/>
                        </a:rPr>
                        <a:t>◆</a:t>
                      </a:r>
                      <a:r>
                        <a:rPr kumimoji="1" lang="en-US" altLang="ja-JP" sz="1200" baseline="0" dirty="0" smtClean="0">
                          <a:latin typeface="メイリオ" pitchFamily="50" charset="-128"/>
                          <a:ea typeface="メイリオ" pitchFamily="50" charset="-128"/>
                          <a:cs typeface="メイリオ" pitchFamily="50" charset="-128"/>
                        </a:rPr>
                        <a:t>Thinness</a:t>
                      </a:r>
                    </a:p>
                    <a:p>
                      <a:r>
                        <a:rPr kumimoji="1" lang="en-US" altLang="ja-JP" sz="1200" baseline="0" dirty="0" smtClean="0">
                          <a:latin typeface="メイリオ" pitchFamily="50" charset="-128"/>
                          <a:ea typeface="メイリオ" pitchFamily="50" charset="-128"/>
                          <a:cs typeface="メイリオ" pitchFamily="50" charset="-128"/>
                        </a:rPr>
                        <a:t>     0.964mm (w/o CG)</a:t>
                      </a:r>
                    </a:p>
                  </a:txBody>
                  <a:tcPr/>
                </a:tc>
              </a:tr>
            </a:tbl>
          </a:graphicData>
        </a:graphic>
      </p:graphicFrame>
      <p:graphicFrame>
        <p:nvGraphicFramePr>
          <p:cNvPr id="42013" name="Group 29"/>
          <p:cNvGraphicFramePr>
            <a:graphicFrameLocks noGrp="1"/>
          </p:cNvGraphicFramePr>
          <p:nvPr/>
        </p:nvGraphicFramePr>
        <p:xfrm>
          <a:off x="5594350" y="4916488"/>
          <a:ext cx="2482850" cy="1463675"/>
        </p:xfrm>
        <a:graphic>
          <a:graphicData uri="http://schemas.openxmlformats.org/drawingml/2006/table">
            <a:tbl>
              <a:tblPr/>
              <a:tblGrid>
                <a:gridCol w="2482850"/>
              </a:tblGrid>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7.0”</a:t>
                      </a: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　</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WQXGA</a:t>
                      </a: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　</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431ppi</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◆Contrast</a:t>
                      </a: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　</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2000</a:t>
                      </a: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1</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◆Backlight Power</a:t>
                      </a: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　  </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50% reduction</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◆Finger &amp; Pen Input</a:t>
                      </a:r>
                      <a:endPar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メイリオ" pitchFamily="50" charset="-128"/>
                          <a:ea typeface="メイリオ" pitchFamily="50" charset="-128"/>
                        </a:rPr>
                        <a:t>◆</a:t>
                      </a: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Thinness</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メイリオ" pitchFamily="50" charset="-128"/>
                          <a:ea typeface="メイリオ" pitchFamily="50" charset="-128"/>
                        </a:rPr>
                        <a:t>     1.277mm (w/o CG)</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r>
            </a:tbl>
          </a:graphicData>
        </a:graphic>
      </p:graphicFrame>
      <p:sp>
        <p:nvSpPr>
          <p:cNvPr id="10" name="タイトル 1"/>
          <p:cNvSpPr txBox="1">
            <a:spLocks/>
          </p:cNvSpPr>
          <p:nvPr/>
        </p:nvSpPr>
        <p:spPr bwMode="auto">
          <a:xfrm>
            <a:off x="1166321" y="1772816"/>
            <a:ext cx="1924715" cy="452024"/>
          </a:xfrm>
          <a:prstGeom prst="rect">
            <a:avLst/>
          </a:prstGeom>
          <a:solidFill>
            <a:srgbClr val="00558C"/>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ja-JP"/>
            </a:defPPr>
            <a:lvl1pPr algn="ctr" defTabSz="1009650" eaLnBrk="0" hangingPunct="0">
              <a:spcBef>
                <a:spcPct val="50000"/>
              </a:spcBef>
              <a:defRPr kumimoji="0" sz="2000" b="1">
                <a:solidFill>
                  <a:schemeClr val="bg1"/>
                </a:solidFill>
                <a:latin typeface="Arial" pitchFamily="34" charset="0"/>
                <a:ea typeface="ヒラギノ角ゴ Pro W3" pitchFamily="34" charset="-128"/>
              </a:defRPr>
            </a:lvl1pPr>
            <a:lvl2pPr>
              <a:defRPr>
                <a:solidFill>
                  <a:schemeClr val="tx1"/>
                </a:solidFill>
                <a:latin typeface="Arial" pitchFamily="34" charset="0"/>
                <a:ea typeface="ヒラギノ角ゴ Pro W3" pitchFamily="34" charset="-128"/>
              </a:defRPr>
            </a:lvl2pPr>
            <a:lvl3pPr>
              <a:defRPr>
                <a:solidFill>
                  <a:schemeClr val="tx1"/>
                </a:solidFill>
                <a:latin typeface="Arial" pitchFamily="34" charset="0"/>
                <a:ea typeface="ヒラギノ角ゴ Pro W3" pitchFamily="34" charset="-128"/>
              </a:defRPr>
            </a:lvl3pPr>
            <a:lvl4pPr>
              <a:defRPr>
                <a:solidFill>
                  <a:schemeClr val="tx1"/>
                </a:solidFill>
                <a:latin typeface="Arial" pitchFamily="34" charset="0"/>
                <a:ea typeface="ヒラギノ角ゴ Pro W3" pitchFamily="34" charset="-128"/>
              </a:defRPr>
            </a:lvl4pPr>
            <a:lvl5pPr>
              <a:defRPr>
                <a:solidFill>
                  <a:schemeClr val="tx1"/>
                </a:solidFill>
                <a:latin typeface="Arial" pitchFamily="34" charset="0"/>
                <a:ea typeface="ヒラギノ角ゴ Pro W3" pitchFamily="34" charset="-128"/>
              </a:defRPr>
            </a:lvl5pPr>
            <a:lvl6pPr>
              <a:defRPr>
                <a:solidFill>
                  <a:schemeClr val="tx1"/>
                </a:solidFill>
                <a:latin typeface="Arial" pitchFamily="34" charset="0"/>
                <a:ea typeface="ヒラギノ角ゴ Pro W3" pitchFamily="34" charset="-128"/>
              </a:defRPr>
            </a:lvl6pPr>
            <a:lvl7pPr>
              <a:defRPr>
                <a:solidFill>
                  <a:schemeClr val="tx1"/>
                </a:solidFill>
                <a:latin typeface="Arial" pitchFamily="34" charset="0"/>
                <a:ea typeface="ヒラギノ角ゴ Pro W3" pitchFamily="34" charset="-128"/>
              </a:defRPr>
            </a:lvl7pPr>
            <a:lvl8pPr>
              <a:defRPr>
                <a:solidFill>
                  <a:schemeClr val="tx1"/>
                </a:solidFill>
                <a:latin typeface="Arial" pitchFamily="34" charset="0"/>
                <a:ea typeface="ヒラギノ角ゴ Pro W3" pitchFamily="34" charset="-128"/>
              </a:defRPr>
            </a:lvl8pPr>
            <a:lvl9pPr>
              <a:defRPr>
                <a:solidFill>
                  <a:schemeClr val="tx1"/>
                </a:solidFill>
                <a:latin typeface="Arial" pitchFamily="34" charset="0"/>
                <a:ea typeface="ヒラギノ角ゴ Pro W3" pitchFamily="34" charset="-128"/>
              </a:defRPr>
            </a:lvl9pPr>
          </a:lstStyle>
          <a:p>
            <a:pPr fontAlgn="auto">
              <a:spcAft>
                <a:spcPts val="0"/>
              </a:spcAft>
              <a:defRPr/>
            </a:pPr>
            <a:r>
              <a:rPr lang="en-US" altLang="ja-JP" dirty="0">
                <a:latin typeface="Lucida Sans Unicode" pitchFamily="34" charset="0"/>
                <a:ea typeface="+mn-ea"/>
                <a:cs typeface="Lucida Sans Unicode" pitchFamily="34" charset="0"/>
              </a:rPr>
              <a:t>Smartphone</a:t>
            </a:r>
          </a:p>
        </p:txBody>
      </p:sp>
      <p:sp>
        <p:nvSpPr>
          <p:cNvPr id="11" name="タイトル 1"/>
          <p:cNvSpPr txBox="1">
            <a:spLocks/>
          </p:cNvSpPr>
          <p:nvPr/>
        </p:nvSpPr>
        <p:spPr bwMode="auto">
          <a:xfrm>
            <a:off x="5913357" y="1772816"/>
            <a:ext cx="1924715" cy="452024"/>
          </a:xfrm>
          <a:prstGeom prst="rect">
            <a:avLst/>
          </a:prstGeom>
          <a:solidFill>
            <a:srgbClr val="00558C"/>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ja-JP"/>
            </a:defPPr>
            <a:lvl1pPr algn="ctr" defTabSz="1009650" eaLnBrk="0" hangingPunct="0">
              <a:spcBef>
                <a:spcPct val="50000"/>
              </a:spcBef>
              <a:defRPr kumimoji="0" sz="2000" b="1">
                <a:solidFill>
                  <a:schemeClr val="bg1"/>
                </a:solidFill>
                <a:latin typeface="Arial" pitchFamily="34" charset="0"/>
                <a:ea typeface="ヒラギノ角ゴ Pro W3" pitchFamily="34" charset="-128"/>
              </a:defRPr>
            </a:lvl1pPr>
            <a:lvl2pPr>
              <a:defRPr>
                <a:solidFill>
                  <a:schemeClr val="tx1"/>
                </a:solidFill>
                <a:latin typeface="Arial" pitchFamily="34" charset="0"/>
                <a:ea typeface="ヒラギノ角ゴ Pro W3" pitchFamily="34" charset="-128"/>
              </a:defRPr>
            </a:lvl2pPr>
            <a:lvl3pPr>
              <a:defRPr>
                <a:solidFill>
                  <a:schemeClr val="tx1"/>
                </a:solidFill>
                <a:latin typeface="Arial" pitchFamily="34" charset="0"/>
                <a:ea typeface="ヒラギノ角ゴ Pro W3" pitchFamily="34" charset="-128"/>
              </a:defRPr>
            </a:lvl3pPr>
            <a:lvl4pPr>
              <a:defRPr>
                <a:solidFill>
                  <a:schemeClr val="tx1"/>
                </a:solidFill>
                <a:latin typeface="Arial" pitchFamily="34" charset="0"/>
                <a:ea typeface="ヒラギノ角ゴ Pro W3" pitchFamily="34" charset="-128"/>
              </a:defRPr>
            </a:lvl4pPr>
            <a:lvl5pPr>
              <a:defRPr>
                <a:solidFill>
                  <a:schemeClr val="tx1"/>
                </a:solidFill>
                <a:latin typeface="Arial" pitchFamily="34" charset="0"/>
                <a:ea typeface="ヒラギノ角ゴ Pro W3" pitchFamily="34" charset="-128"/>
              </a:defRPr>
            </a:lvl5pPr>
            <a:lvl6pPr>
              <a:defRPr>
                <a:solidFill>
                  <a:schemeClr val="tx1"/>
                </a:solidFill>
                <a:latin typeface="Arial" pitchFamily="34" charset="0"/>
                <a:ea typeface="ヒラギノ角ゴ Pro W3" pitchFamily="34" charset="-128"/>
              </a:defRPr>
            </a:lvl6pPr>
            <a:lvl7pPr>
              <a:defRPr>
                <a:solidFill>
                  <a:schemeClr val="tx1"/>
                </a:solidFill>
                <a:latin typeface="Arial" pitchFamily="34" charset="0"/>
                <a:ea typeface="ヒラギノ角ゴ Pro W3" pitchFamily="34" charset="-128"/>
              </a:defRPr>
            </a:lvl7pPr>
            <a:lvl8pPr>
              <a:defRPr>
                <a:solidFill>
                  <a:schemeClr val="tx1"/>
                </a:solidFill>
                <a:latin typeface="Arial" pitchFamily="34" charset="0"/>
                <a:ea typeface="ヒラギノ角ゴ Pro W3" pitchFamily="34" charset="-128"/>
              </a:defRPr>
            </a:lvl8pPr>
            <a:lvl9pPr>
              <a:defRPr>
                <a:solidFill>
                  <a:schemeClr val="tx1"/>
                </a:solidFill>
                <a:latin typeface="Arial" pitchFamily="34" charset="0"/>
                <a:ea typeface="ヒラギノ角ゴ Pro W3" pitchFamily="34" charset="-128"/>
              </a:defRPr>
            </a:lvl9pPr>
          </a:lstStyle>
          <a:p>
            <a:pPr fontAlgn="auto">
              <a:spcAft>
                <a:spcPts val="0"/>
              </a:spcAft>
              <a:defRPr/>
            </a:pPr>
            <a:r>
              <a:rPr lang="en-US" altLang="ja-JP" dirty="0" smtClean="0">
                <a:latin typeface="Lucida Sans Unicode" pitchFamily="34" charset="0"/>
                <a:ea typeface="+mn-ea"/>
                <a:cs typeface="Lucida Sans Unicode" pitchFamily="34" charset="0"/>
              </a:rPr>
              <a:t>Tablet</a:t>
            </a:r>
            <a:endParaRPr lang="en-US" altLang="ja-JP" dirty="0">
              <a:latin typeface="Lucida Sans Unicode" pitchFamily="34" charset="0"/>
              <a:ea typeface="+mn-ea"/>
              <a:cs typeface="Lucida Sans Unicode" pitchFamily="34" charset="0"/>
            </a:endParaRPr>
          </a:p>
        </p:txBody>
      </p:sp>
      <p:sp>
        <p:nvSpPr>
          <p:cNvPr id="45080" name="テキスト ボックス 13"/>
          <p:cNvSpPr txBox="1">
            <a:spLocks noChangeArrowheads="1"/>
          </p:cNvSpPr>
          <p:nvPr/>
        </p:nvSpPr>
        <p:spPr bwMode="auto">
          <a:xfrm>
            <a:off x="6011863" y="6477000"/>
            <a:ext cx="2625725" cy="369888"/>
          </a:xfrm>
          <a:prstGeom prst="rect">
            <a:avLst/>
          </a:prstGeom>
          <a:solidFill>
            <a:schemeClr val="bg1"/>
          </a:solidFill>
          <a:ln w="9525">
            <a:noFill/>
            <a:miter lim="800000"/>
            <a:headEnd/>
            <a:tailEnd/>
          </a:ln>
        </p:spPr>
        <p:txBody>
          <a:bodyPr wrap="none">
            <a:spAutoFit/>
          </a:bodyPr>
          <a:lstStyle/>
          <a:p>
            <a:r>
              <a:rPr lang="en-US" altLang="ja-JP">
                <a:latin typeface="Calibri" pitchFamily="34" charset="0"/>
              </a:rPr>
              <a:t> Courtesy </a:t>
            </a:r>
            <a:r>
              <a:rPr lang="en-US" altLang="ja-JP">
                <a:solidFill>
                  <a:srgbClr val="FF0000"/>
                </a:solidFill>
                <a:latin typeface="Calibri" pitchFamily="34" charset="0"/>
              </a:rPr>
              <a:t>of </a:t>
            </a:r>
            <a:r>
              <a:rPr lang="en-US" altLang="ja-JP">
                <a:latin typeface="Calibri" pitchFamily="34" charset="0"/>
              </a:rPr>
              <a:t>Japan Display</a:t>
            </a:r>
            <a:endParaRPr lang="ja-JP" altLang="en-US">
              <a:latin typeface="Calibri" pitchFamily="34" charset="0"/>
            </a:endParaRPr>
          </a:p>
        </p:txBody>
      </p:sp>
      <p:pic>
        <p:nvPicPr>
          <p:cNvPr id="45081" name="Picture 2"/>
          <p:cNvPicPr>
            <a:picLocks noChangeAspect="1" noChangeArrowheads="1"/>
          </p:cNvPicPr>
          <p:nvPr/>
        </p:nvPicPr>
        <p:blipFill>
          <a:blip r:embed="rId3"/>
          <a:srcRect/>
          <a:stretch>
            <a:fillRect/>
          </a:stretch>
        </p:blipFill>
        <p:spPr bwMode="auto">
          <a:xfrm>
            <a:off x="466725" y="2365375"/>
            <a:ext cx="3322638" cy="2476500"/>
          </a:xfrm>
          <a:prstGeom prst="rect">
            <a:avLst/>
          </a:prstGeom>
          <a:noFill/>
          <a:ln w="9525">
            <a:noFill/>
            <a:miter lim="800000"/>
            <a:headEnd/>
            <a:tailEnd/>
          </a:ln>
        </p:spPr>
      </p:pic>
      <p:pic>
        <p:nvPicPr>
          <p:cNvPr id="45082" name="Picture 3"/>
          <p:cNvPicPr>
            <a:picLocks noChangeAspect="1" noChangeArrowheads="1"/>
          </p:cNvPicPr>
          <p:nvPr/>
        </p:nvPicPr>
        <p:blipFill>
          <a:blip r:embed="rId4"/>
          <a:srcRect/>
          <a:stretch>
            <a:fillRect/>
          </a:stretch>
        </p:blipFill>
        <p:spPr bwMode="auto">
          <a:xfrm>
            <a:off x="5176838" y="2365375"/>
            <a:ext cx="3398837" cy="241617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9E201268-5A0D-4EA9-A588-50CD525482CE}" type="slidenum">
              <a:rPr lang="ja-JP" altLang="en-US"/>
              <a:pPr>
                <a:defRPr/>
              </a:pPr>
              <a:t>16</a:t>
            </a:fld>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p:cNvSpPr>
            <a:spLocks noGrp="1"/>
          </p:cNvSpPr>
          <p:nvPr>
            <p:ph type="title"/>
          </p:nvPr>
        </p:nvSpPr>
        <p:spPr>
          <a:xfrm>
            <a:off x="457200" y="450850"/>
            <a:ext cx="8229600" cy="1143000"/>
          </a:xfrm>
        </p:spPr>
        <p:txBody>
          <a:bodyPr/>
          <a:lstStyle/>
          <a:p>
            <a:pPr eaLnBrk="1" hangingPunct="1"/>
            <a:r>
              <a:rPr lang="en-US" altLang="ja-JP" sz="2800" smtClean="0"/>
              <a:t>The 2nd International Display Workshops (1995)</a:t>
            </a:r>
            <a:endParaRPr lang="ja-JP" altLang="en-US" sz="2800" smtClean="0"/>
          </a:p>
        </p:txBody>
      </p:sp>
      <p:sp>
        <p:nvSpPr>
          <p:cNvPr id="47106" name="テキスト ボックス 3"/>
          <p:cNvSpPr txBox="1">
            <a:spLocks noChangeArrowheads="1"/>
          </p:cNvSpPr>
          <p:nvPr/>
        </p:nvSpPr>
        <p:spPr bwMode="auto">
          <a:xfrm>
            <a:off x="646113" y="1487488"/>
            <a:ext cx="7508875" cy="1446212"/>
          </a:xfrm>
          <a:prstGeom prst="rect">
            <a:avLst/>
          </a:prstGeom>
          <a:noFill/>
          <a:ln w="9525">
            <a:noFill/>
            <a:miter lim="800000"/>
            <a:headEnd/>
            <a:tailEnd/>
          </a:ln>
        </p:spPr>
        <p:txBody>
          <a:bodyPr wrap="none">
            <a:spAutoFit/>
          </a:bodyPr>
          <a:lstStyle/>
          <a:p>
            <a:pPr algn="ctr"/>
            <a:r>
              <a:rPr lang="en-US" altLang="ja-JP" sz="2400">
                <a:latin typeface="Calibri" pitchFamily="34" charset="0"/>
              </a:rPr>
              <a:t>Wide Viewing Angle Display with In-Plane Switching Mode </a:t>
            </a:r>
          </a:p>
          <a:p>
            <a:pPr algn="ctr"/>
            <a:r>
              <a:rPr lang="en-US" altLang="ja-JP" sz="2400">
                <a:latin typeface="Calibri" pitchFamily="34" charset="0"/>
              </a:rPr>
              <a:t>of Nematic LCs Addressed by TFTs</a:t>
            </a:r>
            <a:endParaRPr lang="fr-FR" altLang="ja-JP" sz="2400">
              <a:latin typeface="Calibri" pitchFamily="34" charset="0"/>
            </a:endParaRPr>
          </a:p>
          <a:p>
            <a:pPr algn="ctr"/>
            <a:r>
              <a:rPr lang="en-US" altLang="ja-JP" sz="2000">
                <a:latin typeface="Calibri" pitchFamily="34" charset="0"/>
              </a:rPr>
              <a:t>K. Kondo, N. Konishi, K. Kinugawa and H. Kawakami</a:t>
            </a:r>
          </a:p>
          <a:p>
            <a:pPr algn="ctr"/>
            <a:r>
              <a:rPr lang="en-US" altLang="ja-JP" sz="2000">
                <a:latin typeface="Calibri" pitchFamily="34" charset="0"/>
              </a:rPr>
              <a:t>Hitachi</a:t>
            </a:r>
            <a:endParaRPr lang="ja-JP" altLang="en-US" sz="2000">
              <a:latin typeface="Calibri" pitchFamily="34" charset="0"/>
            </a:endParaRPr>
          </a:p>
        </p:txBody>
      </p:sp>
      <p:sp>
        <p:nvSpPr>
          <p:cNvPr id="47107" name="テキスト ボックス 6"/>
          <p:cNvSpPr txBox="1">
            <a:spLocks noChangeArrowheads="1"/>
          </p:cNvSpPr>
          <p:nvPr/>
        </p:nvSpPr>
        <p:spPr bwMode="auto">
          <a:xfrm>
            <a:off x="107950" y="5487988"/>
            <a:ext cx="6630988" cy="1006475"/>
          </a:xfrm>
          <a:prstGeom prst="rect">
            <a:avLst/>
          </a:prstGeom>
          <a:noFill/>
          <a:ln w="9525">
            <a:noFill/>
            <a:miter lim="800000"/>
            <a:headEnd/>
            <a:tailEnd/>
          </a:ln>
        </p:spPr>
        <p:txBody>
          <a:bodyPr wrap="none">
            <a:spAutoFit/>
          </a:bodyPr>
          <a:lstStyle/>
          <a:p>
            <a:r>
              <a:rPr lang="en-US" altLang="ja-JP" sz="2000">
                <a:latin typeface="Calibri" pitchFamily="34" charset="0"/>
              </a:rPr>
              <a:t>IPS-TFT-LCD was introduced.</a:t>
            </a:r>
          </a:p>
          <a:p>
            <a:r>
              <a:rPr lang="en-US" altLang="ja-JP" sz="2000">
                <a:latin typeface="Calibri" pitchFamily="34" charset="0"/>
              </a:rPr>
              <a:t>Significantly wider viewing angle characteristics were clarified.</a:t>
            </a:r>
          </a:p>
          <a:p>
            <a:r>
              <a:rPr lang="en-US" altLang="ja-JP" sz="2000">
                <a:latin typeface="Calibri" pitchFamily="34" charset="0"/>
              </a:rPr>
              <a:t>It was predicted that IPS-TFT-LCDs would replace CRTs.</a:t>
            </a:r>
          </a:p>
        </p:txBody>
      </p:sp>
      <p:pic>
        <p:nvPicPr>
          <p:cNvPr id="47108" name="Picture 2"/>
          <p:cNvPicPr>
            <a:picLocks noChangeAspect="1" noChangeArrowheads="1"/>
          </p:cNvPicPr>
          <p:nvPr/>
        </p:nvPicPr>
        <p:blipFill>
          <a:blip r:embed="rId3"/>
          <a:srcRect/>
          <a:stretch>
            <a:fillRect/>
          </a:stretch>
        </p:blipFill>
        <p:spPr bwMode="auto">
          <a:xfrm>
            <a:off x="242888" y="3068638"/>
            <a:ext cx="4321175" cy="2011362"/>
          </a:xfrm>
          <a:prstGeom prst="rect">
            <a:avLst/>
          </a:prstGeom>
          <a:noFill/>
          <a:ln w="9525">
            <a:noFill/>
            <a:miter lim="800000"/>
            <a:headEnd/>
            <a:tailEnd/>
          </a:ln>
        </p:spPr>
      </p:pic>
      <p:pic>
        <p:nvPicPr>
          <p:cNvPr id="47109" name="Picture 3"/>
          <p:cNvPicPr>
            <a:picLocks noChangeAspect="1" noChangeArrowheads="1"/>
          </p:cNvPicPr>
          <p:nvPr/>
        </p:nvPicPr>
        <p:blipFill>
          <a:blip r:embed="rId4"/>
          <a:srcRect/>
          <a:stretch>
            <a:fillRect/>
          </a:stretch>
        </p:blipFill>
        <p:spPr bwMode="auto">
          <a:xfrm>
            <a:off x="4395788" y="3068638"/>
            <a:ext cx="4397375" cy="2232025"/>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F0A4F648-463F-4688-A4F6-2B8C6DDCA9C4}" type="slidenum">
              <a:rPr lang="ja-JP" altLang="en-US"/>
              <a:pPr>
                <a:defRPr/>
              </a:pPr>
              <a:t>17</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テキスト ボックス 4"/>
          <p:cNvSpPr txBox="1">
            <a:spLocks noChangeArrowheads="1"/>
          </p:cNvSpPr>
          <p:nvPr/>
        </p:nvSpPr>
        <p:spPr bwMode="auto">
          <a:xfrm>
            <a:off x="179388" y="809625"/>
            <a:ext cx="7496175" cy="400050"/>
          </a:xfrm>
          <a:prstGeom prst="rect">
            <a:avLst/>
          </a:prstGeom>
          <a:noFill/>
          <a:ln w="9525">
            <a:noFill/>
            <a:miter lim="800000"/>
            <a:headEnd/>
            <a:tailEnd/>
          </a:ln>
        </p:spPr>
        <p:txBody>
          <a:bodyPr wrap="none">
            <a:spAutoFit/>
          </a:bodyPr>
          <a:lstStyle/>
          <a:p>
            <a:r>
              <a:rPr lang="en-US" altLang="ja-JP" sz="2000">
                <a:latin typeface="Calibri" pitchFamily="34" charset="0"/>
              </a:rPr>
              <a:t>IPS</a:t>
            </a:r>
            <a:r>
              <a:rPr lang="ja-JP" altLang="en-US" sz="2000">
                <a:latin typeface="Calibri" pitchFamily="34" charset="0"/>
              </a:rPr>
              <a:t> </a:t>
            </a:r>
            <a:r>
              <a:rPr lang="en-US" altLang="ja-JP" sz="2000">
                <a:latin typeface="Calibri" pitchFamily="34" charset="0"/>
              </a:rPr>
              <a:t>Technology has evolved followed by FFS and multi-domain IPS, etc.</a:t>
            </a:r>
          </a:p>
        </p:txBody>
      </p:sp>
      <p:sp>
        <p:nvSpPr>
          <p:cNvPr id="49154" name="テキスト ボックス 5"/>
          <p:cNvSpPr txBox="1">
            <a:spLocks noChangeArrowheads="1"/>
          </p:cNvSpPr>
          <p:nvPr/>
        </p:nvSpPr>
        <p:spPr bwMode="auto">
          <a:xfrm>
            <a:off x="566738" y="5300663"/>
            <a:ext cx="3679825" cy="708025"/>
          </a:xfrm>
          <a:prstGeom prst="rect">
            <a:avLst/>
          </a:prstGeom>
          <a:noFill/>
          <a:ln w="9525">
            <a:noFill/>
            <a:miter lim="800000"/>
            <a:headEnd/>
            <a:tailEnd/>
          </a:ln>
        </p:spPr>
        <p:txBody>
          <a:bodyPr wrap="none">
            <a:spAutoFit/>
          </a:bodyPr>
          <a:lstStyle/>
          <a:p>
            <a:r>
              <a:rPr lang="en-US" altLang="ja-JP" sz="2000">
                <a:latin typeface="Calibri" pitchFamily="34" charset="0"/>
              </a:rPr>
              <a:t>Fringe Field Switching Technology</a:t>
            </a:r>
          </a:p>
          <a:p>
            <a:r>
              <a:rPr lang="en-US" altLang="ja-JP" sz="2000">
                <a:latin typeface="Calibri" pitchFamily="34" charset="0"/>
              </a:rPr>
              <a:t>(S. H. Lee, et al., Proc. IDW’99)</a:t>
            </a:r>
          </a:p>
        </p:txBody>
      </p:sp>
      <p:sp>
        <p:nvSpPr>
          <p:cNvPr id="49155" name="テキスト ボックス 8"/>
          <p:cNvSpPr txBox="1">
            <a:spLocks noChangeArrowheads="1"/>
          </p:cNvSpPr>
          <p:nvPr/>
        </p:nvSpPr>
        <p:spPr bwMode="auto">
          <a:xfrm>
            <a:off x="4498975" y="4941888"/>
            <a:ext cx="4465638" cy="1014412"/>
          </a:xfrm>
          <a:prstGeom prst="rect">
            <a:avLst/>
          </a:prstGeom>
          <a:noFill/>
          <a:ln w="9525">
            <a:noFill/>
            <a:miter lim="800000"/>
            <a:headEnd/>
            <a:tailEnd/>
          </a:ln>
        </p:spPr>
        <p:txBody>
          <a:bodyPr>
            <a:spAutoFit/>
          </a:bodyPr>
          <a:lstStyle/>
          <a:p>
            <a:r>
              <a:rPr lang="en-US" altLang="ja-JP" sz="2000">
                <a:latin typeface="Calibri" pitchFamily="34" charset="0"/>
              </a:rPr>
              <a:t>Multidomain IPS</a:t>
            </a:r>
          </a:p>
          <a:p>
            <a:r>
              <a:rPr lang="en-US" altLang="ja-JP" sz="2000">
                <a:latin typeface="Calibri" pitchFamily="34" charset="0"/>
              </a:rPr>
              <a:t>(S. Aratani, et al., Jpn. J. Appl. Phys. 36, L27-L29 (1997). </a:t>
            </a:r>
          </a:p>
        </p:txBody>
      </p:sp>
      <p:pic>
        <p:nvPicPr>
          <p:cNvPr id="49156" name="Picture 2"/>
          <p:cNvPicPr>
            <a:picLocks noChangeAspect="1" noChangeArrowheads="1"/>
          </p:cNvPicPr>
          <p:nvPr/>
        </p:nvPicPr>
        <p:blipFill>
          <a:blip r:embed="rId3"/>
          <a:srcRect/>
          <a:stretch>
            <a:fillRect/>
          </a:stretch>
        </p:blipFill>
        <p:spPr bwMode="auto">
          <a:xfrm>
            <a:off x="1074738" y="1592263"/>
            <a:ext cx="2438400" cy="3513137"/>
          </a:xfrm>
          <a:prstGeom prst="rect">
            <a:avLst/>
          </a:prstGeom>
          <a:noFill/>
          <a:ln w="9525">
            <a:noFill/>
            <a:miter lim="800000"/>
            <a:headEnd/>
            <a:tailEnd/>
          </a:ln>
        </p:spPr>
      </p:pic>
      <p:pic>
        <p:nvPicPr>
          <p:cNvPr id="49157" name="Picture 3"/>
          <p:cNvPicPr>
            <a:picLocks noChangeAspect="1" noChangeArrowheads="1"/>
          </p:cNvPicPr>
          <p:nvPr/>
        </p:nvPicPr>
        <p:blipFill>
          <a:blip r:embed="rId4"/>
          <a:srcRect/>
          <a:stretch>
            <a:fillRect/>
          </a:stretch>
        </p:blipFill>
        <p:spPr bwMode="auto">
          <a:xfrm>
            <a:off x="5094288" y="1628775"/>
            <a:ext cx="3276600" cy="307816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8C7A178C-8432-4949-8274-F9854A022753}" type="slidenum">
              <a:rPr lang="ja-JP" altLang="en-US"/>
              <a:pPr>
                <a:defRPr/>
              </a:pPr>
              <a:t>18</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テキスト ボックス 13"/>
          <p:cNvSpPr txBox="1">
            <a:spLocks noChangeArrowheads="1"/>
          </p:cNvSpPr>
          <p:nvPr/>
        </p:nvSpPr>
        <p:spPr bwMode="auto">
          <a:xfrm>
            <a:off x="5724525" y="6488113"/>
            <a:ext cx="2624138" cy="369887"/>
          </a:xfrm>
          <a:prstGeom prst="rect">
            <a:avLst/>
          </a:prstGeom>
          <a:solidFill>
            <a:schemeClr val="bg1"/>
          </a:solidFill>
          <a:ln w="9525">
            <a:noFill/>
            <a:miter lim="800000"/>
            <a:headEnd/>
            <a:tailEnd/>
          </a:ln>
        </p:spPr>
        <p:txBody>
          <a:bodyPr wrap="none">
            <a:spAutoFit/>
          </a:bodyPr>
          <a:lstStyle/>
          <a:p>
            <a:r>
              <a:rPr lang="en-US" altLang="ja-JP">
                <a:latin typeface="Calibri" pitchFamily="34" charset="0"/>
              </a:rPr>
              <a:t> Courtesy of Japan Display</a:t>
            </a:r>
            <a:endParaRPr lang="ja-JP" altLang="en-US">
              <a:latin typeface="Calibri" pitchFamily="34" charset="0"/>
            </a:endParaRPr>
          </a:p>
        </p:txBody>
      </p:sp>
      <p:graphicFrame>
        <p:nvGraphicFramePr>
          <p:cNvPr id="17" name="表 16"/>
          <p:cNvGraphicFramePr>
            <a:graphicFrameLocks noGrp="1"/>
          </p:cNvGraphicFramePr>
          <p:nvPr/>
        </p:nvGraphicFramePr>
        <p:xfrm>
          <a:off x="4676775" y="4964113"/>
          <a:ext cx="4310063" cy="1524000"/>
        </p:xfrm>
        <a:graphic>
          <a:graphicData uri="http://schemas.openxmlformats.org/drawingml/2006/table">
            <a:tbl>
              <a:tblPr/>
              <a:tblGrid>
                <a:gridCol w="1800225"/>
                <a:gridCol w="2509838"/>
              </a:tblGrid>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97050" algn="l"/>
                        </a:tabLst>
                      </a:pPr>
                      <a:r>
                        <a:rPr kumimoji="1" lang="en-US" altLang="ja-JP" sz="1400" b="0" i="0" u="none" strike="noStrike" cap="none" normalizeH="0" baseline="0" dirty="0" smtClean="0">
                          <a:ln>
                            <a:noFill/>
                          </a:ln>
                          <a:solidFill>
                            <a:schemeClr val="tx1"/>
                          </a:solidFill>
                          <a:effectLst/>
                          <a:latin typeface="Calibri" pitchFamily="34" charset="0"/>
                          <a:ea typeface="ＭＳ Ｐゴシック" charset="-128"/>
                        </a:rPr>
                        <a:t>Size</a:t>
                      </a:r>
                      <a:endParaRPr kumimoji="1" lang="en-US" altLang="ja-JP" sz="1400" b="1" i="0" u="none" strike="noStrike" cap="none" normalizeH="0" baseline="0" dirty="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7 inch </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97050" algn="l"/>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Resolution</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Calibri" pitchFamily="34" charset="0"/>
                          <a:ea typeface="ＭＳ Ｐゴシック" charset="-128"/>
                        </a:rPr>
                        <a:t>1600 X 2560</a:t>
                      </a:r>
                      <a:r>
                        <a:rPr kumimoji="1" lang="ja-JP" altLang="en-US" sz="1400" b="0" i="0" u="none" strike="noStrike" cap="none" normalizeH="0" baseline="0" dirty="0" smtClean="0">
                          <a:ln>
                            <a:noFill/>
                          </a:ln>
                          <a:solidFill>
                            <a:schemeClr val="tx1"/>
                          </a:solidFill>
                          <a:effectLst/>
                          <a:latin typeface="Calibri" pitchFamily="34" charset="0"/>
                          <a:ea typeface="ＭＳ Ｐゴシック" charset="-128"/>
                        </a:rPr>
                        <a:t> </a:t>
                      </a:r>
                      <a:r>
                        <a:rPr kumimoji="1" lang="en-US" altLang="ja-JP" sz="1400" b="0" i="0" u="none" strike="noStrike" cap="none" normalizeH="0" baseline="0" dirty="0" smtClean="0">
                          <a:ln>
                            <a:noFill/>
                          </a:ln>
                          <a:solidFill>
                            <a:schemeClr val="tx1"/>
                          </a:solidFill>
                          <a:effectLst/>
                          <a:latin typeface="Calibri" pitchFamily="34" charset="0"/>
                          <a:ea typeface="ＭＳ Ｐゴシック" charset="-128"/>
                        </a:rPr>
                        <a:t>(</a:t>
                      </a:r>
                      <a:r>
                        <a:rPr kumimoji="1" lang="en-US" altLang="ja-JP" sz="1400" b="0" i="0" u="none" strike="noStrike" cap="none" normalizeH="0" baseline="0" dirty="0" err="1" smtClean="0">
                          <a:ln>
                            <a:noFill/>
                          </a:ln>
                          <a:solidFill>
                            <a:schemeClr val="tx1"/>
                          </a:solidFill>
                          <a:effectLst/>
                          <a:latin typeface="Calibri" pitchFamily="34" charset="0"/>
                          <a:ea typeface="ＭＳ Ｐゴシック" charset="-128"/>
                        </a:rPr>
                        <a:t>RGBW</a:t>
                      </a:r>
                      <a:r>
                        <a:rPr kumimoji="1" lang="en-US" altLang="ja-JP" sz="1400" b="0" i="0" u="none" strike="noStrike" cap="none" normalizeH="0" baseline="0" dirty="0" smtClean="0">
                          <a:ln>
                            <a:noFill/>
                          </a:ln>
                          <a:solidFill>
                            <a:schemeClr val="tx1"/>
                          </a:solidFill>
                          <a:effectLst/>
                          <a:latin typeface="Calibri" pitchFamily="34" charset="0"/>
                          <a:ea typeface="ＭＳ Ｐゴシック" charset="-128"/>
                        </a:rPr>
                        <a:t>)</a:t>
                      </a:r>
                      <a:endParaRPr kumimoji="1" lang="ja-JP" altLang="en-US" sz="1400" b="1" i="0" u="none" strike="noStrike" cap="none" normalizeH="0" baseline="0" dirty="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1071563" rtl="0" eaLnBrk="1" fontAlgn="base" latinLnBrk="0" hangingPunct="1">
                        <a:lnSpc>
                          <a:spcPct val="100000"/>
                        </a:lnSpc>
                        <a:spcBef>
                          <a:spcPct val="0"/>
                        </a:spcBef>
                        <a:spcAft>
                          <a:spcPct val="0"/>
                        </a:spcAft>
                        <a:buClrTx/>
                        <a:buSzTx/>
                        <a:buFontTx/>
                        <a:buNone/>
                        <a:tabLst>
                          <a:tab pos="1797050" algn="l"/>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Brightness</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500 cd/m</a:t>
                      </a:r>
                      <a:r>
                        <a:rPr kumimoji="1" lang="en-US" altLang="ja-JP" sz="1400" b="0" i="0" u="none" strike="noStrike" cap="none" normalizeH="0" baseline="30000" smtClean="0">
                          <a:ln>
                            <a:noFill/>
                          </a:ln>
                          <a:solidFill>
                            <a:schemeClr val="tx1"/>
                          </a:solidFill>
                          <a:effectLst/>
                          <a:latin typeface="Calibri" pitchFamily="34" charset="0"/>
                          <a:ea typeface="ＭＳ Ｐゴシック" charset="-128"/>
                        </a:rPr>
                        <a:t>2</a:t>
                      </a:r>
                      <a:endParaRPr kumimoji="1" lang="ja-JP" altLang="en-US" sz="1400" b="1" i="0" u="none" strike="noStrike" cap="none" normalizeH="0" baseline="3000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1071563" rtl="0" eaLnBrk="1" fontAlgn="base" latinLnBrk="0" hangingPunct="1">
                        <a:lnSpc>
                          <a:spcPct val="100000"/>
                        </a:lnSpc>
                        <a:spcBef>
                          <a:spcPct val="0"/>
                        </a:spcBef>
                        <a:spcAft>
                          <a:spcPct val="0"/>
                        </a:spcAft>
                        <a:buClrTx/>
                        <a:buSzTx/>
                        <a:buFontTx/>
                        <a:buNone/>
                        <a:tabLst>
                          <a:tab pos="1797050" algn="l"/>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Contrast Ratio</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2200:1</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l" defTabSz="1071563" rtl="0" eaLnBrk="1" fontAlgn="base" latinLnBrk="0" hangingPunct="1">
                        <a:lnSpc>
                          <a:spcPct val="100000"/>
                        </a:lnSpc>
                        <a:spcBef>
                          <a:spcPct val="0"/>
                        </a:spcBef>
                        <a:spcAft>
                          <a:spcPct val="0"/>
                        </a:spcAft>
                        <a:buClrTx/>
                        <a:buSzTx/>
                        <a:buFontTx/>
                        <a:buNone/>
                        <a:tabLst>
                          <a:tab pos="1797050" algn="l"/>
                        </a:tabLst>
                      </a:pPr>
                      <a:r>
                        <a:rPr kumimoji="1" lang="en-US" altLang="ja-JP" sz="1400" b="0" i="0" u="none" strike="noStrike" cap="none" normalizeH="0" baseline="0" smtClean="0">
                          <a:ln>
                            <a:noFill/>
                          </a:ln>
                          <a:solidFill>
                            <a:schemeClr val="tx1"/>
                          </a:solidFill>
                          <a:effectLst/>
                          <a:latin typeface="Calibri" pitchFamily="34" charset="0"/>
                          <a:ea typeface="ＭＳ Ｐゴシック" charset="-128"/>
                        </a:rPr>
                        <a:t>Color Gamut</a:t>
                      </a:r>
                      <a:endParaRPr kumimoji="1" lang="ja-JP" altLang="en-US" sz="1400" b="1" i="0" u="none" strike="noStrike" cap="none" normalizeH="0" baseline="0" smtClean="0">
                        <a:ln>
                          <a:noFill/>
                        </a:ln>
                        <a:solidFill>
                          <a:schemeClr val="tx1"/>
                        </a:solidFill>
                        <a:effectLst/>
                        <a:latin typeface="ＭＳ Ｐゴシック" charset="-128"/>
                        <a:ea typeface="メイリオ" pitchFamily="50"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Calibri" pitchFamily="34" charset="0"/>
                          <a:ea typeface="ＭＳ Ｐゴシック" charset="-128"/>
                        </a:rPr>
                        <a:t>71% (</a:t>
                      </a:r>
                      <a:r>
                        <a:rPr kumimoji="0" lang="en-US" altLang="ja-JP" sz="1400" b="0" i="0" u="none" strike="noStrike" cap="none" normalizeH="0" baseline="0" dirty="0" err="1" smtClean="0">
                          <a:ln>
                            <a:noFill/>
                          </a:ln>
                          <a:solidFill>
                            <a:schemeClr val="tx1"/>
                          </a:solidFill>
                          <a:effectLst/>
                          <a:latin typeface="Calibri" pitchFamily="34" charset="0"/>
                          <a:ea typeface="ＭＳ Ｐゴシック" charset="-128"/>
                        </a:rPr>
                        <a:t>sRGB</a:t>
                      </a:r>
                      <a:r>
                        <a:rPr kumimoji="0" lang="en-US" altLang="ja-JP" sz="1400" b="0" i="0" u="none" strike="noStrike" cap="none" normalizeH="0" baseline="0" dirty="0" smtClean="0">
                          <a:ln>
                            <a:noFill/>
                          </a:ln>
                          <a:solidFill>
                            <a:schemeClr val="tx1"/>
                          </a:solidFill>
                          <a:effectLst/>
                          <a:latin typeface="Calibri" pitchFamily="34" charset="0"/>
                          <a:ea typeface="ＭＳ Ｐゴシック" charset="-128"/>
                        </a:rPr>
                        <a:t>)</a:t>
                      </a:r>
                      <a:endParaRPr kumimoji="0" lang="ja-JP" altLang="ja-JP" sz="1400" b="1" i="0" u="none" strike="noStrike" cap="none" normalizeH="0" baseline="0" dirty="0" smtClean="0">
                        <a:ln>
                          <a:noFill/>
                        </a:ln>
                        <a:solidFill>
                          <a:schemeClr val="tx1"/>
                        </a:solidFill>
                        <a:effectLst/>
                        <a:latin typeface="ＭＳ Ｐゴシック" charset="-128"/>
                        <a:ea typeface="ＭＳ Ｐゴシック" charset="-128"/>
                      </a:endParaRPr>
                    </a:p>
                  </a:txBody>
                  <a:tcPr marL="91417" marR="91417"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22" name="テキスト ボックス 23"/>
          <p:cNvSpPr txBox="1">
            <a:spLocks noChangeArrowheads="1"/>
          </p:cNvSpPr>
          <p:nvPr/>
        </p:nvSpPr>
        <p:spPr bwMode="auto">
          <a:xfrm>
            <a:off x="61913" y="765175"/>
            <a:ext cx="6918325" cy="396875"/>
          </a:xfrm>
          <a:prstGeom prst="rect">
            <a:avLst/>
          </a:prstGeom>
          <a:noFill/>
          <a:ln w="9525">
            <a:noFill/>
            <a:miter lim="800000"/>
            <a:headEnd/>
            <a:tailEnd/>
          </a:ln>
        </p:spPr>
        <p:txBody>
          <a:bodyPr wrap="none">
            <a:spAutoFit/>
          </a:bodyPr>
          <a:lstStyle/>
          <a:p>
            <a:r>
              <a:rPr lang="en-US" altLang="ja-JP" sz="2000">
                <a:latin typeface="Calibri" pitchFamily="34" charset="0"/>
              </a:rPr>
              <a:t>Now IPS-LCDs are widely used in flat panel TVs and smartphones.</a:t>
            </a:r>
          </a:p>
        </p:txBody>
      </p:sp>
      <p:sp>
        <p:nvSpPr>
          <p:cNvPr id="51223" name="テキスト ボックス 24"/>
          <p:cNvSpPr txBox="1">
            <a:spLocks noChangeArrowheads="1"/>
          </p:cNvSpPr>
          <p:nvPr/>
        </p:nvSpPr>
        <p:spPr bwMode="auto">
          <a:xfrm>
            <a:off x="723900" y="5741988"/>
            <a:ext cx="2376488" cy="584200"/>
          </a:xfrm>
          <a:prstGeom prst="rect">
            <a:avLst/>
          </a:prstGeom>
          <a:solidFill>
            <a:schemeClr val="bg1"/>
          </a:solidFill>
          <a:ln w="9525">
            <a:noFill/>
            <a:miter lim="800000"/>
            <a:headEnd/>
            <a:tailEnd/>
          </a:ln>
        </p:spPr>
        <p:txBody>
          <a:bodyPr>
            <a:spAutoFit/>
          </a:bodyPr>
          <a:lstStyle/>
          <a:p>
            <a:pPr algn="ctr"/>
            <a:r>
              <a:rPr lang="en-US" altLang="ja-JP">
                <a:latin typeface="Calibri" pitchFamily="34" charset="0"/>
              </a:rPr>
              <a:t> Courtesy of Panasonic</a:t>
            </a:r>
          </a:p>
          <a:p>
            <a:pPr algn="ctr"/>
            <a:r>
              <a:rPr lang="en-US" altLang="ja-JP" sz="1400">
                <a:latin typeface="Calibri" pitchFamily="34" charset="0"/>
              </a:rPr>
              <a:t>(http://panasonic.jp/)</a:t>
            </a:r>
            <a:endParaRPr lang="ja-JP" altLang="en-US" sz="1400">
              <a:latin typeface="Calibri" pitchFamily="34" charset="0"/>
            </a:endParaRPr>
          </a:p>
        </p:txBody>
      </p:sp>
      <p:sp>
        <p:nvSpPr>
          <p:cNvPr id="51224" name="正方形/長方形 2"/>
          <p:cNvSpPr>
            <a:spLocks noChangeArrowheads="1"/>
          </p:cNvSpPr>
          <p:nvPr/>
        </p:nvSpPr>
        <p:spPr bwMode="auto">
          <a:xfrm>
            <a:off x="900113" y="4873625"/>
            <a:ext cx="2200275" cy="369888"/>
          </a:xfrm>
          <a:prstGeom prst="rect">
            <a:avLst/>
          </a:prstGeom>
          <a:noFill/>
          <a:ln w="9525">
            <a:noFill/>
            <a:miter lim="800000"/>
            <a:headEnd/>
            <a:tailEnd/>
          </a:ln>
        </p:spPr>
        <p:txBody>
          <a:bodyPr>
            <a:spAutoFit/>
          </a:bodyPr>
          <a:lstStyle/>
          <a:p>
            <a:pPr algn="ctr"/>
            <a:r>
              <a:rPr lang="en-US" altLang="ja-JP">
                <a:latin typeface="Calibri" pitchFamily="34" charset="0"/>
              </a:rPr>
              <a:t>4k LCD-TV</a:t>
            </a:r>
            <a:endParaRPr lang="ja-JP" altLang="en-US">
              <a:latin typeface="Calibri" pitchFamily="34" charset="0"/>
            </a:endParaRPr>
          </a:p>
        </p:txBody>
      </p:sp>
      <p:pic>
        <p:nvPicPr>
          <p:cNvPr id="51225" name="Picture 2"/>
          <p:cNvPicPr>
            <a:picLocks noChangeAspect="1" noChangeArrowheads="1"/>
          </p:cNvPicPr>
          <p:nvPr/>
        </p:nvPicPr>
        <p:blipFill>
          <a:blip r:embed="rId3"/>
          <a:srcRect/>
          <a:stretch>
            <a:fillRect/>
          </a:stretch>
        </p:blipFill>
        <p:spPr bwMode="auto">
          <a:xfrm>
            <a:off x="517525" y="1203325"/>
            <a:ext cx="3055938" cy="3657600"/>
          </a:xfrm>
          <a:prstGeom prst="rect">
            <a:avLst/>
          </a:prstGeom>
          <a:noFill/>
          <a:ln w="9525">
            <a:noFill/>
            <a:miter lim="800000"/>
            <a:headEnd/>
            <a:tailEnd/>
          </a:ln>
        </p:spPr>
      </p:pic>
      <p:pic>
        <p:nvPicPr>
          <p:cNvPr id="51226" name="Picture 3"/>
          <p:cNvPicPr>
            <a:picLocks noChangeAspect="1" noChangeArrowheads="1"/>
          </p:cNvPicPr>
          <p:nvPr/>
        </p:nvPicPr>
        <p:blipFill>
          <a:blip r:embed="rId4"/>
          <a:srcRect/>
          <a:stretch>
            <a:fillRect/>
          </a:stretch>
        </p:blipFill>
        <p:spPr bwMode="auto">
          <a:xfrm>
            <a:off x="5651500" y="1557338"/>
            <a:ext cx="1897063" cy="322262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773AA5B9-134C-4501-9B36-DDBD157B3422}" type="slidenum">
              <a:rPr lang="ja-JP" altLang="en-US"/>
              <a:pPr>
                <a:defRPr/>
              </a:pPr>
              <a:t>19</a:t>
            </a:fld>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9372B00-9E1E-40EE-A865-49E054F144BD}" type="slidenum">
              <a:rPr lang="ja-JP" altLang="en-US"/>
              <a:pPr>
                <a:defRPr/>
              </a:pPr>
              <a:t>2</a:t>
            </a:fld>
            <a:endParaRPr lang="ja-JP" altLang="en-US"/>
          </a:p>
        </p:txBody>
      </p:sp>
      <p:sp>
        <p:nvSpPr>
          <p:cNvPr id="16386" name="タイトル 1"/>
          <p:cNvSpPr>
            <a:spLocks noGrp="1"/>
          </p:cNvSpPr>
          <p:nvPr>
            <p:ph type="title"/>
          </p:nvPr>
        </p:nvSpPr>
        <p:spPr>
          <a:xfrm>
            <a:off x="3203575" y="765175"/>
            <a:ext cx="2736850" cy="431800"/>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Outline</a:t>
            </a:r>
            <a:endParaRPr lang="ja-JP" altLang="en-US" sz="2800" smtClean="0">
              <a:solidFill>
                <a:srgbClr val="FFFF00"/>
              </a:solidFill>
              <a:ea typeface="メイリオ" pitchFamily="50" charset="-128"/>
              <a:cs typeface="メイリオ" pitchFamily="50" charset="-128"/>
            </a:endParaRPr>
          </a:p>
        </p:txBody>
      </p:sp>
      <p:sp>
        <p:nvSpPr>
          <p:cNvPr id="16387" name="サブタイトル 2"/>
          <p:cNvSpPr>
            <a:spLocks noGrp="1"/>
          </p:cNvSpPr>
          <p:nvPr>
            <p:ph idx="1"/>
          </p:nvPr>
        </p:nvSpPr>
        <p:spPr>
          <a:xfrm>
            <a:off x="354013" y="1141413"/>
            <a:ext cx="8435975" cy="5716587"/>
          </a:xfrm>
        </p:spPr>
        <p:txBody>
          <a:bodyPr/>
          <a:lstStyle/>
          <a:p>
            <a:pPr marL="514350" indent="-514350" eaLnBrk="1" hangingPunct="1">
              <a:spcBef>
                <a:spcPct val="0"/>
              </a:spcBef>
              <a:buFont typeface="Arial" charset="0"/>
              <a:buAutoNum type="arabicPeriod"/>
            </a:pPr>
            <a:r>
              <a:rPr lang="en-US" altLang="ja-JP" sz="2800" smtClean="0">
                <a:solidFill>
                  <a:srgbClr val="0D0D0D"/>
                </a:solidFill>
                <a:ea typeface="メイリオ" pitchFamily="50" charset="-128"/>
                <a:cs typeface="メイリオ" pitchFamily="50" charset="-128"/>
              </a:rPr>
              <a:t>Introduction</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1-1.  Historical developments of international meetings</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         in information display and the dawn of IDW in 1994</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1-2.  Pioneers in the symposia, conferences, and    </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         workshops in information display</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1-3.  Nature of IDW</a:t>
            </a:r>
          </a:p>
          <a:p>
            <a:pPr marL="514350" indent="-514350" eaLnBrk="1" hangingPunct="1">
              <a:spcBef>
                <a:spcPct val="0"/>
              </a:spcBef>
              <a:buFont typeface="Arial" charset="0"/>
              <a:buAutoNum type="arabicPeriod" startAt="2"/>
            </a:pPr>
            <a:r>
              <a:rPr lang="en-US" altLang="ja-JP" sz="2800" smtClean="0">
                <a:solidFill>
                  <a:srgbClr val="0D0D0D"/>
                </a:solidFill>
                <a:ea typeface="メイリオ" pitchFamily="50" charset="-128"/>
                <a:cs typeface="メイリオ" pitchFamily="50" charset="-128"/>
              </a:rPr>
              <a:t>Statistics of IDW</a:t>
            </a:r>
          </a:p>
          <a:p>
            <a:pPr marL="514350" indent="-514350" eaLnBrk="1" hangingPunct="1">
              <a:spcBef>
                <a:spcPct val="0"/>
              </a:spcBef>
              <a:buFont typeface="Arial" charset="0"/>
              <a:buAutoNum type="arabicPeriod" startAt="2"/>
            </a:pPr>
            <a:r>
              <a:rPr lang="en-US" altLang="ja-JP" sz="2800" smtClean="0">
                <a:solidFill>
                  <a:srgbClr val="0D0D0D"/>
                </a:solidFill>
                <a:ea typeface="メイリオ" pitchFamily="50" charset="-128"/>
                <a:cs typeface="メイリオ" pitchFamily="50" charset="-128"/>
              </a:rPr>
              <a:t>Outstanding achievements </a:t>
            </a:r>
            <a:r>
              <a:rPr lang="en-US" altLang="ja-JP" sz="2800" smtClean="0">
                <a:ea typeface="メイリオ" pitchFamily="50" charset="-128"/>
                <a:cs typeface="メイリオ" pitchFamily="50" charset="-128"/>
              </a:rPr>
              <a:t>at t</a:t>
            </a:r>
            <a:r>
              <a:rPr lang="en-US" altLang="ja-JP" sz="2800" smtClean="0">
                <a:solidFill>
                  <a:srgbClr val="0D0D0D"/>
                </a:solidFill>
                <a:ea typeface="メイリオ" pitchFamily="50" charset="-128"/>
                <a:cs typeface="メイリオ" pitchFamily="50" charset="-128"/>
              </a:rPr>
              <a:t>he past IDW</a:t>
            </a:r>
          </a:p>
          <a:p>
            <a:pPr marL="514350" indent="-514350" eaLnBrk="1" hangingPunct="1">
              <a:spcBef>
                <a:spcPct val="0"/>
              </a:spcBef>
              <a:buFont typeface="Arial" charset="0"/>
              <a:buAutoNum type="arabicPeriod" startAt="2"/>
            </a:pPr>
            <a:r>
              <a:rPr lang="en-US" altLang="ja-JP" sz="2800" smtClean="0">
                <a:solidFill>
                  <a:srgbClr val="0D0D0D"/>
                </a:solidFill>
                <a:ea typeface="メイリオ" pitchFamily="50" charset="-128"/>
                <a:cs typeface="メイリオ" pitchFamily="50" charset="-128"/>
              </a:rPr>
              <a:t>Current achievements at IDW and novel keywords at IDW</a:t>
            </a:r>
          </a:p>
          <a:p>
            <a:pPr marL="514350" indent="-514350" eaLnBrk="1" hangingPunct="1">
              <a:spcBef>
                <a:spcPct val="0"/>
              </a:spcBef>
              <a:buFont typeface="Arial" charset="0"/>
              <a:buAutoNum type="arabicPeriod" startAt="2"/>
            </a:pPr>
            <a:r>
              <a:rPr lang="en-US" altLang="ja-JP" sz="2800" smtClean="0">
                <a:solidFill>
                  <a:srgbClr val="0D0D0D"/>
                </a:solidFill>
                <a:ea typeface="メイリオ" pitchFamily="50" charset="-128"/>
                <a:cs typeface="メイリオ" pitchFamily="50" charset="-128"/>
              </a:rPr>
              <a:t>Conclusions : </a:t>
            </a:r>
            <a:r>
              <a:rPr lang="en-US" altLang="ja-JP" sz="2800" smtClean="0">
                <a:ea typeface="メイリオ" pitchFamily="50" charset="-128"/>
                <a:cs typeface="メイリオ" pitchFamily="50" charset="-128"/>
              </a:rPr>
              <a:t>we still have a lot of things to do,  and </a:t>
            </a:r>
            <a:r>
              <a:rPr lang="en-US" altLang="ja-JP" sz="2800" smtClean="0">
                <a:solidFill>
                  <a:srgbClr val="0D0D0D"/>
                </a:solidFill>
                <a:ea typeface="メイリオ" pitchFamily="50" charset="-128"/>
                <a:cs typeface="メイリオ" pitchFamily="50" charset="-128"/>
              </a:rPr>
              <a:t>information display is forever </a:t>
            </a:r>
          </a:p>
          <a:p>
            <a:pPr marL="514350" indent="-514350" eaLnBrk="1" hangingPunct="1">
              <a:spcBef>
                <a:spcPct val="0"/>
              </a:spcBef>
              <a:buFont typeface="Arial" charset="0"/>
              <a:buNone/>
            </a:pPr>
            <a:r>
              <a:rPr lang="en-US" altLang="ja-JP" sz="2800" smtClean="0">
                <a:solidFill>
                  <a:srgbClr val="0D0D0D"/>
                </a:solidFill>
                <a:ea typeface="メイリオ" pitchFamily="50" charset="-128"/>
                <a:cs typeface="メイリオ" pitchFamily="50" charset="-128"/>
              </a:rPr>
              <a:t>Acknowledgements with some photos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a:spLocks noGrp="1"/>
          </p:cNvSpPr>
          <p:nvPr>
            <p:ph type="title"/>
          </p:nvPr>
        </p:nvSpPr>
        <p:spPr>
          <a:xfrm>
            <a:off x="457200" y="325438"/>
            <a:ext cx="8229600" cy="1143000"/>
          </a:xfrm>
        </p:spPr>
        <p:txBody>
          <a:bodyPr/>
          <a:lstStyle/>
          <a:p>
            <a:pPr eaLnBrk="1" hangingPunct="1"/>
            <a:r>
              <a:rPr lang="en-US" altLang="ja-JP" sz="2800" smtClean="0"/>
              <a:t>The 3rd International Display Workshops (1996)</a:t>
            </a:r>
            <a:endParaRPr lang="ja-JP" altLang="en-US" sz="2800" smtClean="0"/>
          </a:p>
        </p:txBody>
      </p:sp>
      <p:sp>
        <p:nvSpPr>
          <p:cNvPr id="53250" name="テキスト ボックス 3"/>
          <p:cNvSpPr txBox="1">
            <a:spLocks noChangeArrowheads="1"/>
          </p:cNvSpPr>
          <p:nvPr/>
        </p:nvSpPr>
        <p:spPr bwMode="auto">
          <a:xfrm>
            <a:off x="1090613" y="1362075"/>
            <a:ext cx="6619875" cy="1447800"/>
          </a:xfrm>
          <a:prstGeom prst="rect">
            <a:avLst/>
          </a:prstGeom>
          <a:noFill/>
          <a:ln w="9525">
            <a:noFill/>
            <a:miter lim="800000"/>
            <a:headEnd/>
            <a:tailEnd/>
          </a:ln>
        </p:spPr>
        <p:txBody>
          <a:bodyPr wrap="none">
            <a:spAutoFit/>
          </a:bodyPr>
          <a:lstStyle/>
          <a:p>
            <a:pPr algn="ctr"/>
            <a:r>
              <a:rPr lang="en-US" altLang="ja-JP" sz="2400">
                <a:latin typeface="Calibri" pitchFamily="34" charset="0"/>
              </a:rPr>
              <a:t>Optical Performance of a Novel Compensation Film </a:t>
            </a:r>
          </a:p>
          <a:p>
            <a:pPr algn="ctr"/>
            <a:r>
              <a:rPr lang="en-US" altLang="ja-JP" sz="2400">
                <a:latin typeface="Calibri" pitchFamily="34" charset="0"/>
              </a:rPr>
              <a:t>for Wide-Viewing-Angle TN-LCDs</a:t>
            </a:r>
          </a:p>
          <a:p>
            <a:pPr algn="ctr"/>
            <a:r>
              <a:rPr lang="en-US" altLang="ja-JP" sz="2000">
                <a:latin typeface="Calibri" pitchFamily="34" charset="0"/>
              </a:rPr>
              <a:t>H. Mori, Y. Itoh, Y. Nishiura, T. Nakamura and Y. Shinagawa</a:t>
            </a:r>
          </a:p>
          <a:p>
            <a:pPr algn="ctr"/>
            <a:r>
              <a:rPr lang="en-US" altLang="ja-JP" sz="2000">
                <a:latin typeface="Calibri" pitchFamily="34" charset="0"/>
              </a:rPr>
              <a:t>Fuji Photo Film</a:t>
            </a:r>
            <a:endParaRPr lang="ja-JP" altLang="en-US" sz="2000">
              <a:latin typeface="Calibri" pitchFamily="34" charset="0"/>
            </a:endParaRPr>
          </a:p>
        </p:txBody>
      </p:sp>
      <p:sp>
        <p:nvSpPr>
          <p:cNvPr id="53251" name="テキスト ボックス 6"/>
          <p:cNvSpPr txBox="1">
            <a:spLocks noChangeArrowheads="1"/>
          </p:cNvSpPr>
          <p:nvPr/>
        </p:nvSpPr>
        <p:spPr bwMode="auto">
          <a:xfrm>
            <a:off x="0" y="5886450"/>
            <a:ext cx="9144000" cy="701675"/>
          </a:xfrm>
          <a:prstGeom prst="rect">
            <a:avLst/>
          </a:prstGeom>
          <a:noFill/>
          <a:ln w="9525">
            <a:noFill/>
            <a:miter lim="800000"/>
            <a:headEnd/>
            <a:tailEnd/>
          </a:ln>
        </p:spPr>
        <p:txBody>
          <a:bodyPr>
            <a:spAutoFit/>
          </a:bodyPr>
          <a:lstStyle/>
          <a:p>
            <a:r>
              <a:rPr lang="en-US" altLang="ja-JP" sz="2000">
                <a:latin typeface="Calibri" pitchFamily="34" charset="0"/>
              </a:rPr>
              <a:t>An optical compensation film for TN-LCDs was developed utilizing</a:t>
            </a:r>
            <a:r>
              <a:rPr lang="en-US" altLang="ja-JP" sz="2000">
                <a:solidFill>
                  <a:srgbClr val="FF0000"/>
                </a:solidFill>
                <a:latin typeface="Calibri" pitchFamily="34" charset="0"/>
              </a:rPr>
              <a:t> a </a:t>
            </a:r>
            <a:r>
              <a:rPr lang="en-US" altLang="ja-JP" sz="2000">
                <a:latin typeface="Calibri" pitchFamily="34" charset="0"/>
              </a:rPr>
              <a:t>discotic compound.</a:t>
            </a:r>
          </a:p>
          <a:p>
            <a:r>
              <a:rPr lang="en-US" altLang="ja-JP" sz="2000">
                <a:latin typeface="Calibri" pitchFamily="34" charset="0"/>
              </a:rPr>
              <a:t>The developed film allows TN-LCDs to exhibit excellent viewing angle characteristics.</a:t>
            </a:r>
          </a:p>
        </p:txBody>
      </p:sp>
      <p:pic>
        <p:nvPicPr>
          <p:cNvPr id="53252" name="Picture 2"/>
          <p:cNvPicPr>
            <a:picLocks noChangeAspect="1" noChangeArrowheads="1"/>
          </p:cNvPicPr>
          <p:nvPr/>
        </p:nvPicPr>
        <p:blipFill>
          <a:blip r:embed="rId3"/>
          <a:srcRect/>
          <a:stretch>
            <a:fillRect/>
          </a:stretch>
        </p:blipFill>
        <p:spPr bwMode="auto">
          <a:xfrm>
            <a:off x="179388" y="3068638"/>
            <a:ext cx="4800600" cy="2568575"/>
          </a:xfrm>
          <a:prstGeom prst="rect">
            <a:avLst/>
          </a:prstGeom>
          <a:noFill/>
          <a:ln w="9525">
            <a:noFill/>
            <a:miter lim="800000"/>
            <a:headEnd/>
            <a:tailEnd/>
          </a:ln>
        </p:spPr>
      </p:pic>
      <p:pic>
        <p:nvPicPr>
          <p:cNvPr id="53253" name="Picture 3"/>
          <p:cNvPicPr>
            <a:picLocks noChangeAspect="1" noChangeArrowheads="1"/>
          </p:cNvPicPr>
          <p:nvPr/>
        </p:nvPicPr>
        <p:blipFill>
          <a:blip r:embed="rId4"/>
          <a:srcRect/>
          <a:stretch>
            <a:fillRect/>
          </a:stretch>
        </p:blipFill>
        <p:spPr bwMode="auto">
          <a:xfrm>
            <a:off x="4808538" y="2716213"/>
            <a:ext cx="4335462" cy="3170237"/>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E825DBFB-2228-4B2F-AF39-591E65EF20CC}" type="slidenum">
              <a:rPr lang="ja-JP" altLang="en-US"/>
              <a:pPr>
                <a:defRPr/>
              </a:pPr>
              <a:t>20</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テキスト ボックス 5"/>
          <p:cNvSpPr txBox="1">
            <a:spLocks noChangeArrowheads="1"/>
          </p:cNvSpPr>
          <p:nvPr/>
        </p:nvSpPr>
        <p:spPr bwMode="auto">
          <a:xfrm>
            <a:off x="107950" y="765175"/>
            <a:ext cx="6840538" cy="708025"/>
          </a:xfrm>
          <a:prstGeom prst="rect">
            <a:avLst/>
          </a:prstGeom>
          <a:noFill/>
          <a:ln w="9525">
            <a:noFill/>
            <a:miter lim="800000"/>
            <a:headEnd/>
            <a:tailEnd/>
          </a:ln>
        </p:spPr>
        <p:txBody>
          <a:bodyPr wrap="none">
            <a:spAutoFit/>
          </a:bodyPr>
          <a:lstStyle/>
          <a:p>
            <a:r>
              <a:rPr lang="en-US" altLang="ja-JP" sz="2000">
                <a:latin typeface="Calibri" pitchFamily="34" charset="0"/>
              </a:rPr>
              <a:t>Now this film is widely used in notebook PCs and LCD monitors. </a:t>
            </a:r>
          </a:p>
          <a:p>
            <a:r>
              <a:rPr lang="en-US" altLang="ja-JP" sz="2000">
                <a:latin typeface="Calibri" pitchFamily="34" charset="0"/>
              </a:rPr>
              <a:t>The below is a digital photo frame with an LCD using this film.</a:t>
            </a:r>
          </a:p>
        </p:txBody>
      </p:sp>
      <p:sp>
        <p:nvSpPr>
          <p:cNvPr id="55298" name="テキスト ボックス 7"/>
          <p:cNvSpPr txBox="1">
            <a:spLocks noChangeArrowheads="1"/>
          </p:cNvSpPr>
          <p:nvPr/>
        </p:nvSpPr>
        <p:spPr bwMode="auto">
          <a:xfrm>
            <a:off x="3851275" y="5661025"/>
            <a:ext cx="2058988" cy="369888"/>
          </a:xfrm>
          <a:prstGeom prst="rect">
            <a:avLst/>
          </a:prstGeom>
          <a:noFill/>
          <a:ln w="9525">
            <a:noFill/>
            <a:miter lim="800000"/>
            <a:headEnd/>
            <a:tailEnd/>
          </a:ln>
        </p:spPr>
        <p:txBody>
          <a:bodyPr wrap="none">
            <a:spAutoFit/>
          </a:bodyPr>
          <a:lstStyle/>
          <a:p>
            <a:r>
              <a:rPr lang="en-US" altLang="ja-JP">
                <a:latin typeface="Calibri" pitchFamily="34" charset="0"/>
              </a:rPr>
              <a:t> Courtesy </a:t>
            </a:r>
            <a:r>
              <a:rPr lang="en-US" altLang="ja-JP">
                <a:solidFill>
                  <a:srgbClr val="FF0000"/>
                </a:solidFill>
                <a:latin typeface="Calibri" pitchFamily="34" charset="0"/>
              </a:rPr>
              <a:t>of </a:t>
            </a:r>
            <a:r>
              <a:rPr lang="en-US" altLang="ja-JP">
                <a:latin typeface="Calibri" pitchFamily="34" charset="0"/>
              </a:rPr>
              <a:t>Fujifilm</a:t>
            </a:r>
            <a:endParaRPr lang="ja-JP" altLang="en-US">
              <a:latin typeface="Calibri" pitchFamily="34" charset="0"/>
            </a:endParaRPr>
          </a:p>
        </p:txBody>
      </p:sp>
      <p:pic>
        <p:nvPicPr>
          <p:cNvPr id="55299" name="Picture 2"/>
          <p:cNvPicPr>
            <a:picLocks noChangeAspect="1" noChangeArrowheads="1"/>
          </p:cNvPicPr>
          <p:nvPr/>
        </p:nvPicPr>
        <p:blipFill>
          <a:blip r:embed="rId3"/>
          <a:srcRect/>
          <a:stretch>
            <a:fillRect/>
          </a:stretch>
        </p:blipFill>
        <p:spPr bwMode="auto">
          <a:xfrm>
            <a:off x="2808288" y="1622425"/>
            <a:ext cx="3527425" cy="361156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F6600D4E-E0A8-49FE-A27A-232BD12514AD}" type="slidenum">
              <a:rPr lang="ja-JP" altLang="en-US"/>
              <a:pPr>
                <a:defRPr/>
              </a:pPr>
              <a:t>21</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57200" y="341313"/>
            <a:ext cx="8229600" cy="1143000"/>
          </a:xfrm>
        </p:spPr>
        <p:txBody>
          <a:bodyPr/>
          <a:lstStyle/>
          <a:p>
            <a:pPr eaLnBrk="1" hangingPunct="1"/>
            <a:r>
              <a:rPr lang="en-US" altLang="ja-JP" sz="2800" smtClean="0"/>
              <a:t>The 4th International Display Workshops (1997)</a:t>
            </a:r>
            <a:endParaRPr lang="ja-JP" altLang="en-US" sz="2800" smtClean="0"/>
          </a:p>
        </p:txBody>
      </p:sp>
      <p:sp>
        <p:nvSpPr>
          <p:cNvPr id="57346" name="テキスト ボックス 3"/>
          <p:cNvSpPr txBox="1">
            <a:spLocks noChangeArrowheads="1"/>
          </p:cNvSpPr>
          <p:nvPr/>
        </p:nvSpPr>
        <p:spPr bwMode="auto">
          <a:xfrm>
            <a:off x="473075" y="1179513"/>
            <a:ext cx="7854950" cy="1385887"/>
          </a:xfrm>
          <a:prstGeom prst="rect">
            <a:avLst/>
          </a:prstGeom>
          <a:noFill/>
          <a:ln w="9525">
            <a:noFill/>
            <a:miter lim="800000"/>
            <a:headEnd/>
            <a:tailEnd/>
          </a:ln>
        </p:spPr>
        <p:txBody>
          <a:bodyPr wrap="none">
            <a:spAutoFit/>
          </a:bodyPr>
          <a:lstStyle/>
          <a:p>
            <a:pPr algn="ctr"/>
            <a:r>
              <a:rPr lang="en-US" altLang="ja-JP" sz="2400">
                <a:latin typeface="Calibri" pitchFamily="34" charset="0"/>
              </a:rPr>
              <a:t>A Vertically Aligned LCD Providing a Super-High Image Quality</a:t>
            </a:r>
          </a:p>
          <a:p>
            <a:pPr algn="ctr"/>
            <a:r>
              <a:rPr lang="en-US" altLang="ja-JP" sz="2000">
                <a:latin typeface="Calibri" pitchFamily="34" charset="0"/>
              </a:rPr>
              <a:t>Y. Koike, S. Kataoka, T. Sasaki, H. Chida, H. Tsuda, A. Takeda, K. Ohmuro, </a:t>
            </a:r>
          </a:p>
          <a:p>
            <a:pPr algn="ctr"/>
            <a:r>
              <a:rPr lang="en-US" altLang="ja-JP" sz="2000">
                <a:latin typeface="Calibri" pitchFamily="34" charset="0"/>
              </a:rPr>
              <a:t>T. Sasabayashi and K. Okamoto</a:t>
            </a:r>
          </a:p>
          <a:p>
            <a:pPr algn="ctr"/>
            <a:r>
              <a:rPr lang="en-US" altLang="ja-JP" sz="2000">
                <a:latin typeface="Calibri" pitchFamily="34" charset="0"/>
              </a:rPr>
              <a:t>Fujitsu</a:t>
            </a:r>
            <a:endParaRPr lang="ja-JP" altLang="en-US" sz="2000">
              <a:latin typeface="Calibri" pitchFamily="34" charset="0"/>
            </a:endParaRPr>
          </a:p>
        </p:txBody>
      </p:sp>
      <p:sp>
        <p:nvSpPr>
          <p:cNvPr id="57347" name="テキスト ボックス 6"/>
          <p:cNvSpPr txBox="1">
            <a:spLocks noChangeArrowheads="1"/>
          </p:cNvSpPr>
          <p:nvPr/>
        </p:nvSpPr>
        <p:spPr bwMode="auto">
          <a:xfrm>
            <a:off x="0" y="5487988"/>
            <a:ext cx="9307513" cy="1006475"/>
          </a:xfrm>
          <a:prstGeom prst="rect">
            <a:avLst/>
          </a:prstGeom>
          <a:noFill/>
          <a:ln w="9525">
            <a:noFill/>
            <a:miter lim="800000"/>
            <a:headEnd/>
            <a:tailEnd/>
          </a:ln>
        </p:spPr>
        <p:txBody>
          <a:bodyPr wrap="none">
            <a:spAutoFit/>
          </a:bodyPr>
          <a:lstStyle/>
          <a:p>
            <a:r>
              <a:rPr lang="en-US" altLang="ja-JP" sz="2000">
                <a:latin typeface="Calibri" pitchFamily="34" charset="0"/>
              </a:rPr>
              <a:t>MVA-LCDs that enable large-area, high-quality images that are almost equal in CRTs.</a:t>
            </a:r>
          </a:p>
          <a:p>
            <a:r>
              <a:rPr lang="en-US" altLang="ja-JP" sz="2000">
                <a:latin typeface="Calibri" pitchFamily="34" charset="0"/>
              </a:rPr>
              <a:t>This was accomplished by combining the newly developed automatic domain formation.</a:t>
            </a:r>
          </a:p>
          <a:p>
            <a:r>
              <a:rPr lang="en-US" altLang="ja-JP" sz="2000">
                <a:latin typeface="Calibri" pitchFamily="34" charset="0"/>
              </a:rPr>
              <a:t>It was predicted that MVA-TFTs would replace CRTs.</a:t>
            </a:r>
          </a:p>
        </p:txBody>
      </p:sp>
      <p:pic>
        <p:nvPicPr>
          <p:cNvPr id="57348" name="Picture 2"/>
          <p:cNvPicPr>
            <a:picLocks noChangeAspect="1" noChangeArrowheads="1"/>
          </p:cNvPicPr>
          <p:nvPr/>
        </p:nvPicPr>
        <p:blipFill>
          <a:blip r:embed="rId3"/>
          <a:srcRect/>
          <a:stretch>
            <a:fillRect/>
          </a:stretch>
        </p:blipFill>
        <p:spPr bwMode="auto">
          <a:xfrm>
            <a:off x="171450" y="2559050"/>
            <a:ext cx="4656138" cy="2446338"/>
          </a:xfrm>
          <a:prstGeom prst="rect">
            <a:avLst/>
          </a:prstGeom>
          <a:noFill/>
          <a:ln w="9525">
            <a:noFill/>
            <a:miter lim="800000"/>
            <a:headEnd/>
            <a:tailEnd/>
          </a:ln>
        </p:spPr>
      </p:pic>
      <p:pic>
        <p:nvPicPr>
          <p:cNvPr id="57349" name="Picture 3"/>
          <p:cNvPicPr>
            <a:picLocks noChangeAspect="1" noChangeArrowheads="1"/>
          </p:cNvPicPr>
          <p:nvPr/>
        </p:nvPicPr>
        <p:blipFill>
          <a:blip r:embed="rId4"/>
          <a:srcRect/>
          <a:stretch>
            <a:fillRect/>
          </a:stretch>
        </p:blipFill>
        <p:spPr bwMode="auto">
          <a:xfrm>
            <a:off x="4683125" y="2565400"/>
            <a:ext cx="4137025" cy="2476500"/>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7125E933-6818-47FE-9E4A-E723454F9A91}" type="slidenum">
              <a:rPr lang="ja-JP" altLang="en-US"/>
              <a:pPr>
                <a:defRPr/>
              </a:pPr>
              <a:t>22</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テキスト ボックス 6"/>
          <p:cNvSpPr txBox="1">
            <a:spLocks noChangeArrowheads="1"/>
          </p:cNvSpPr>
          <p:nvPr/>
        </p:nvSpPr>
        <p:spPr bwMode="auto">
          <a:xfrm>
            <a:off x="107950" y="836613"/>
            <a:ext cx="6897688" cy="396875"/>
          </a:xfrm>
          <a:prstGeom prst="rect">
            <a:avLst/>
          </a:prstGeom>
          <a:noFill/>
          <a:ln w="9525">
            <a:noFill/>
            <a:miter lim="800000"/>
            <a:headEnd/>
            <a:tailEnd/>
          </a:ln>
        </p:spPr>
        <p:txBody>
          <a:bodyPr wrap="none">
            <a:spAutoFit/>
          </a:bodyPr>
          <a:lstStyle/>
          <a:p>
            <a:r>
              <a:rPr lang="en-US" altLang="ja-JP" sz="2000">
                <a:latin typeface="Calibri" pitchFamily="34" charset="0"/>
              </a:rPr>
              <a:t>Now VA-LCDs are widely used in flat panel TVs and smartphones.</a:t>
            </a:r>
          </a:p>
        </p:txBody>
      </p:sp>
      <p:sp>
        <p:nvSpPr>
          <p:cNvPr id="59394" name="テキスト ボックス 2"/>
          <p:cNvSpPr txBox="1">
            <a:spLocks noChangeArrowheads="1"/>
          </p:cNvSpPr>
          <p:nvPr/>
        </p:nvSpPr>
        <p:spPr bwMode="auto">
          <a:xfrm>
            <a:off x="6948488" y="6165850"/>
            <a:ext cx="2079625" cy="584200"/>
          </a:xfrm>
          <a:prstGeom prst="rect">
            <a:avLst/>
          </a:prstGeom>
          <a:noFill/>
          <a:ln w="9525">
            <a:noFill/>
            <a:miter lim="800000"/>
            <a:headEnd/>
            <a:tailEnd/>
          </a:ln>
        </p:spPr>
        <p:txBody>
          <a:bodyPr wrap="none">
            <a:spAutoFit/>
          </a:bodyPr>
          <a:lstStyle/>
          <a:p>
            <a:pPr algn="r"/>
            <a:r>
              <a:rPr lang="en-US" altLang="ja-JP">
                <a:latin typeface="Calibri" pitchFamily="34" charset="0"/>
              </a:rPr>
              <a:t> Courtesy of Sharp</a:t>
            </a:r>
          </a:p>
          <a:p>
            <a:pPr algn="r"/>
            <a:r>
              <a:rPr lang="en-US" altLang="ja-JP" sz="1400">
                <a:latin typeface="Calibri" pitchFamily="34" charset="0"/>
              </a:rPr>
              <a:t>(http://www.sharp.co.jp/)</a:t>
            </a:r>
            <a:endParaRPr lang="ja-JP" altLang="en-US" sz="1400">
              <a:latin typeface="Calibri" pitchFamily="34" charset="0"/>
            </a:endParaRPr>
          </a:p>
        </p:txBody>
      </p:sp>
      <p:sp>
        <p:nvSpPr>
          <p:cNvPr id="59395" name="正方形/長方形 4"/>
          <p:cNvSpPr>
            <a:spLocks noChangeArrowheads="1"/>
          </p:cNvSpPr>
          <p:nvPr/>
        </p:nvSpPr>
        <p:spPr bwMode="auto">
          <a:xfrm>
            <a:off x="1674813" y="5157788"/>
            <a:ext cx="2200275" cy="368300"/>
          </a:xfrm>
          <a:prstGeom prst="rect">
            <a:avLst/>
          </a:prstGeom>
          <a:noFill/>
          <a:ln w="9525">
            <a:noFill/>
            <a:miter lim="800000"/>
            <a:headEnd/>
            <a:tailEnd/>
          </a:ln>
        </p:spPr>
        <p:txBody>
          <a:bodyPr>
            <a:spAutoFit/>
          </a:bodyPr>
          <a:lstStyle/>
          <a:p>
            <a:pPr algn="ctr"/>
            <a:r>
              <a:rPr lang="en-US" altLang="ja-JP">
                <a:latin typeface="Calibri" pitchFamily="34" charset="0"/>
              </a:rPr>
              <a:t>FHD LCD-TV</a:t>
            </a:r>
            <a:endParaRPr lang="ja-JP" altLang="en-US">
              <a:latin typeface="Calibri" pitchFamily="34" charset="0"/>
            </a:endParaRPr>
          </a:p>
        </p:txBody>
      </p:sp>
      <p:sp>
        <p:nvSpPr>
          <p:cNvPr id="59396" name="正方形/長方形 7"/>
          <p:cNvSpPr>
            <a:spLocks noChangeArrowheads="1"/>
          </p:cNvSpPr>
          <p:nvPr/>
        </p:nvSpPr>
        <p:spPr bwMode="auto">
          <a:xfrm>
            <a:off x="6065838" y="5365750"/>
            <a:ext cx="2200275" cy="369888"/>
          </a:xfrm>
          <a:prstGeom prst="rect">
            <a:avLst/>
          </a:prstGeom>
          <a:noFill/>
          <a:ln w="9525">
            <a:noFill/>
            <a:miter lim="800000"/>
            <a:headEnd/>
            <a:tailEnd/>
          </a:ln>
        </p:spPr>
        <p:txBody>
          <a:bodyPr>
            <a:spAutoFit/>
          </a:bodyPr>
          <a:lstStyle/>
          <a:p>
            <a:pPr algn="ctr"/>
            <a:r>
              <a:rPr lang="en-US" altLang="ja-JP">
                <a:latin typeface="Calibri" pitchFamily="34" charset="0"/>
              </a:rPr>
              <a:t>Tablet</a:t>
            </a:r>
            <a:r>
              <a:rPr lang="ja-JP" altLang="en-US">
                <a:latin typeface="Calibri" pitchFamily="34" charset="0"/>
              </a:rPr>
              <a:t>　</a:t>
            </a:r>
            <a:r>
              <a:rPr lang="en-US" altLang="ja-JP">
                <a:latin typeface="Calibri" pitchFamily="34" charset="0"/>
              </a:rPr>
              <a:t>LCD</a:t>
            </a:r>
            <a:endParaRPr lang="ja-JP" altLang="en-US">
              <a:latin typeface="Calibri" pitchFamily="34" charset="0"/>
            </a:endParaRPr>
          </a:p>
        </p:txBody>
      </p:sp>
      <p:pic>
        <p:nvPicPr>
          <p:cNvPr id="59397" name="Picture 2"/>
          <p:cNvPicPr>
            <a:picLocks noChangeAspect="1" noChangeArrowheads="1"/>
          </p:cNvPicPr>
          <p:nvPr/>
        </p:nvPicPr>
        <p:blipFill>
          <a:blip r:embed="rId3"/>
          <a:srcRect/>
          <a:stretch>
            <a:fillRect/>
          </a:stretch>
        </p:blipFill>
        <p:spPr bwMode="auto">
          <a:xfrm>
            <a:off x="360363" y="1484313"/>
            <a:ext cx="4830762" cy="3459162"/>
          </a:xfrm>
          <a:prstGeom prst="rect">
            <a:avLst/>
          </a:prstGeom>
          <a:noFill/>
          <a:ln w="9525">
            <a:noFill/>
            <a:miter lim="800000"/>
            <a:headEnd/>
            <a:tailEnd/>
          </a:ln>
        </p:spPr>
      </p:pic>
      <p:pic>
        <p:nvPicPr>
          <p:cNvPr id="59398" name="Picture 3"/>
          <p:cNvPicPr>
            <a:picLocks noChangeAspect="1" noChangeArrowheads="1"/>
          </p:cNvPicPr>
          <p:nvPr/>
        </p:nvPicPr>
        <p:blipFill>
          <a:blip r:embed="rId4"/>
          <a:srcRect/>
          <a:stretch>
            <a:fillRect/>
          </a:stretch>
        </p:blipFill>
        <p:spPr bwMode="auto">
          <a:xfrm>
            <a:off x="5722938" y="3573463"/>
            <a:ext cx="2887662" cy="168433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0F1A8B64-8F66-4665-95F4-3B8258F22A5C}" type="slidenum">
              <a:rPr lang="ja-JP" altLang="en-US"/>
              <a:pPr>
                <a:defRPr/>
              </a:pPr>
              <a:t>23</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p:cNvSpPr>
            <a:spLocks noGrp="1"/>
          </p:cNvSpPr>
          <p:nvPr>
            <p:ph type="title"/>
          </p:nvPr>
        </p:nvSpPr>
        <p:spPr>
          <a:xfrm>
            <a:off x="457200" y="330200"/>
            <a:ext cx="8229600" cy="1143000"/>
          </a:xfrm>
        </p:spPr>
        <p:txBody>
          <a:bodyPr/>
          <a:lstStyle/>
          <a:p>
            <a:pPr eaLnBrk="1" hangingPunct="1"/>
            <a:r>
              <a:rPr lang="en-US" altLang="ja-JP" sz="2800" smtClean="0"/>
              <a:t>The 5th International Display Workshops (1998)</a:t>
            </a:r>
            <a:endParaRPr lang="ja-JP" altLang="en-US" sz="2800" smtClean="0"/>
          </a:p>
        </p:txBody>
      </p:sp>
      <p:sp>
        <p:nvSpPr>
          <p:cNvPr id="61442" name="テキスト ボックス 3"/>
          <p:cNvSpPr txBox="1">
            <a:spLocks noChangeArrowheads="1"/>
          </p:cNvSpPr>
          <p:nvPr/>
        </p:nvSpPr>
        <p:spPr bwMode="auto">
          <a:xfrm>
            <a:off x="-58738" y="1208088"/>
            <a:ext cx="9215438" cy="1077912"/>
          </a:xfrm>
          <a:prstGeom prst="rect">
            <a:avLst/>
          </a:prstGeom>
          <a:noFill/>
          <a:ln w="9525">
            <a:noFill/>
            <a:miter lim="800000"/>
            <a:headEnd/>
            <a:tailEnd/>
          </a:ln>
        </p:spPr>
        <p:txBody>
          <a:bodyPr wrap="none">
            <a:spAutoFit/>
          </a:bodyPr>
          <a:lstStyle/>
          <a:p>
            <a:pPr algn="ctr"/>
            <a:r>
              <a:rPr lang="en-US" altLang="ja-JP" sz="2400">
                <a:latin typeface="Calibri" pitchFamily="34" charset="0"/>
              </a:rPr>
              <a:t>Consideration on Perceived MTF of Hold Type Display for Moving Images</a:t>
            </a:r>
          </a:p>
          <a:p>
            <a:pPr algn="ctr"/>
            <a:r>
              <a:rPr lang="en-US" altLang="ja-JP" sz="2000">
                <a:latin typeface="Calibri" pitchFamily="34" charset="0"/>
              </a:rPr>
              <a:t>T. Kurita, A. Saito* and I. Yuyama</a:t>
            </a:r>
          </a:p>
          <a:p>
            <a:pPr algn="ctr"/>
            <a:r>
              <a:rPr lang="en-US" altLang="ja-JP" sz="2000">
                <a:latin typeface="Calibri" pitchFamily="34" charset="0"/>
              </a:rPr>
              <a:t>NHK and Matsushita*</a:t>
            </a:r>
            <a:endParaRPr lang="ja-JP" altLang="en-US" sz="2000">
              <a:latin typeface="Calibri" pitchFamily="34" charset="0"/>
            </a:endParaRPr>
          </a:p>
        </p:txBody>
      </p:sp>
      <p:sp>
        <p:nvSpPr>
          <p:cNvPr id="61443" name="テキスト ボックス 6"/>
          <p:cNvSpPr txBox="1">
            <a:spLocks noChangeArrowheads="1"/>
          </p:cNvSpPr>
          <p:nvPr/>
        </p:nvSpPr>
        <p:spPr bwMode="auto">
          <a:xfrm>
            <a:off x="107950" y="5487988"/>
            <a:ext cx="9036050" cy="1311275"/>
          </a:xfrm>
          <a:prstGeom prst="rect">
            <a:avLst/>
          </a:prstGeom>
          <a:noFill/>
          <a:ln w="9525">
            <a:noFill/>
            <a:miter lim="800000"/>
            <a:headEnd/>
            <a:tailEnd/>
          </a:ln>
        </p:spPr>
        <p:txBody>
          <a:bodyPr>
            <a:spAutoFit/>
          </a:bodyPr>
          <a:lstStyle/>
          <a:p>
            <a:r>
              <a:rPr lang="en-US" altLang="ja-JP" sz="2000">
                <a:latin typeface="Calibri" pitchFamily="34" charset="0"/>
              </a:rPr>
              <a:t>It was clarified that motion blur in active-matrix displays is caused by inconsistency between hold-type displayed light and eye movement. It was shown as a deterioration of perceived MTF.</a:t>
            </a:r>
          </a:p>
          <a:p>
            <a:r>
              <a:rPr lang="en-US" altLang="ja-JP" sz="2000">
                <a:latin typeface="Calibri" pitchFamily="34" charset="0"/>
              </a:rPr>
              <a:t>The results contributed to improve the picture quality of active-matrix displays.</a:t>
            </a:r>
          </a:p>
        </p:txBody>
      </p:sp>
      <p:pic>
        <p:nvPicPr>
          <p:cNvPr id="61444" name="Picture 2"/>
          <p:cNvPicPr>
            <a:picLocks noChangeAspect="1" noChangeArrowheads="1"/>
          </p:cNvPicPr>
          <p:nvPr/>
        </p:nvPicPr>
        <p:blipFill>
          <a:blip r:embed="rId3"/>
          <a:srcRect/>
          <a:stretch>
            <a:fillRect/>
          </a:stretch>
        </p:blipFill>
        <p:spPr bwMode="auto">
          <a:xfrm>
            <a:off x="141288" y="2565400"/>
            <a:ext cx="4533900" cy="2339975"/>
          </a:xfrm>
          <a:prstGeom prst="rect">
            <a:avLst/>
          </a:prstGeom>
          <a:noFill/>
          <a:ln w="9525">
            <a:noFill/>
            <a:miter lim="800000"/>
            <a:headEnd/>
            <a:tailEnd/>
          </a:ln>
        </p:spPr>
      </p:pic>
      <p:pic>
        <p:nvPicPr>
          <p:cNvPr id="61445" name="Picture 3"/>
          <p:cNvPicPr>
            <a:picLocks noChangeAspect="1" noChangeArrowheads="1"/>
          </p:cNvPicPr>
          <p:nvPr/>
        </p:nvPicPr>
        <p:blipFill>
          <a:blip r:embed="rId4"/>
          <a:srcRect/>
          <a:stretch>
            <a:fillRect/>
          </a:stretch>
        </p:blipFill>
        <p:spPr bwMode="auto">
          <a:xfrm>
            <a:off x="4702175" y="2295525"/>
            <a:ext cx="3856038" cy="2887663"/>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A4514951-8F29-4057-B5A4-1864790FBCB4}" type="slidenum">
              <a:rPr lang="ja-JP" altLang="en-US"/>
              <a:pPr>
                <a:defRPr/>
              </a:pPr>
              <a:t>24</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テキスト ボックス 6"/>
          <p:cNvSpPr txBox="1">
            <a:spLocks noChangeArrowheads="1"/>
          </p:cNvSpPr>
          <p:nvPr/>
        </p:nvSpPr>
        <p:spPr bwMode="auto">
          <a:xfrm>
            <a:off x="107950" y="836613"/>
            <a:ext cx="9036050" cy="701675"/>
          </a:xfrm>
          <a:prstGeom prst="rect">
            <a:avLst/>
          </a:prstGeom>
          <a:noFill/>
          <a:ln w="9525">
            <a:noFill/>
            <a:miter lim="800000"/>
            <a:headEnd/>
            <a:tailEnd/>
          </a:ln>
        </p:spPr>
        <p:txBody>
          <a:bodyPr>
            <a:spAutoFit/>
          </a:bodyPr>
          <a:lstStyle/>
          <a:p>
            <a:r>
              <a:rPr lang="en-US" altLang="ja-JP" sz="2000">
                <a:latin typeface="Calibri" pitchFamily="34" charset="0"/>
              </a:rPr>
              <a:t>High-frame-rate display developed based on these results is now widely used in high quality TVs.</a:t>
            </a:r>
          </a:p>
        </p:txBody>
      </p:sp>
      <p:sp>
        <p:nvSpPr>
          <p:cNvPr id="63490" name="テキスト ボックス 5"/>
          <p:cNvSpPr txBox="1">
            <a:spLocks noChangeArrowheads="1"/>
          </p:cNvSpPr>
          <p:nvPr/>
        </p:nvSpPr>
        <p:spPr bwMode="auto">
          <a:xfrm>
            <a:off x="1195388" y="4724400"/>
            <a:ext cx="2079625" cy="585788"/>
          </a:xfrm>
          <a:prstGeom prst="rect">
            <a:avLst/>
          </a:prstGeom>
          <a:noFill/>
          <a:ln w="9525">
            <a:noFill/>
            <a:miter lim="800000"/>
            <a:headEnd/>
            <a:tailEnd/>
          </a:ln>
        </p:spPr>
        <p:txBody>
          <a:bodyPr wrap="none">
            <a:spAutoFit/>
          </a:bodyPr>
          <a:lstStyle/>
          <a:p>
            <a:pPr algn="ctr"/>
            <a:r>
              <a:rPr lang="en-US" altLang="ja-JP">
                <a:latin typeface="Calibri" pitchFamily="34" charset="0"/>
              </a:rPr>
              <a:t> Courtesy of Sharp</a:t>
            </a:r>
          </a:p>
          <a:p>
            <a:pPr algn="ctr"/>
            <a:r>
              <a:rPr lang="en-US" altLang="ja-JP" sz="1400">
                <a:latin typeface="Calibri" pitchFamily="34" charset="0"/>
              </a:rPr>
              <a:t>(http://www.sharp.co.jp/)</a:t>
            </a:r>
            <a:endParaRPr lang="ja-JP" altLang="en-US" sz="1400">
              <a:latin typeface="Calibri" pitchFamily="34" charset="0"/>
            </a:endParaRPr>
          </a:p>
        </p:txBody>
      </p:sp>
      <p:sp>
        <p:nvSpPr>
          <p:cNvPr id="63491" name="テキスト ボックス 7"/>
          <p:cNvSpPr txBox="1">
            <a:spLocks noChangeArrowheads="1"/>
          </p:cNvSpPr>
          <p:nvPr/>
        </p:nvSpPr>
        <p:spPr bwMode="auto">
          <a:xfrm>
            <a:off x="5337175" y="5300663"/>
            <a:ext cx="2278063" cy="585787"/>
          </a:xfrm>
          <a:prstGeom prst="rect">
            <a:avLst/>
          </a:prstGeom>
          <a:noFill/>
          <a:ln w="9525">
            <a:noFill/>
            <a:miter lim="800000"/>
            <a:headEnd/>
            <a:tailEnd/>
          </a:ln>
        </p:spPr>
        <p:txBody>
          <a:bodyPr wrap="none">
            <a:spAutoFit/>
          </a:bodyPr>
          <a:lstStyle/>
          <a:p>
            <a:pPr algn="ctr"/>
            <a:r>
              <a:rPr lang="en-US" altLang="ja-JP">
                <a:latin typeface="Calibri" pitchFamily="34" charset="0"/>
              </a:rPr>
              <a:t> Courtesy of Toshiba</a:t>
            </a:r>
          </a:p>
          <a:p>
            <a:pPr algn="ctr"/>
            <a:r>
              <a:rPr lang="en-US" altLang="ja-JP" sz="1400">
                <a:latin typeface="Calibri" pitchFamily="34" charset="0"/>
              </a:rPr>
              <a:t>(http://www.toshiba.co.jp/)</a:t>
            </a:r>
            <a:endParaRPr lang="ja-JP" altLang="en-US" sz="1400">
              <a:latin typeface="Calibri" pitchFamily="34" charset="0"/>
            </a:endParaRPr>
          </a:p>
        </p:txBody>
      </p:sp>
      <p:pic>
        <p:nvPicPr>
          <p:cNvPr id="63492" name="Picture 2"/>
          <p:cNvPicPr>
            <a:picLocks noChangeAspect="1" noChangeArrowheads="1"/>
          </p:cNvPicPr>
          <p:nvPr/>
        </p:nvPicPr>
        <p:blipFill>
          <a:blip r:embed="rId3"/>
          <a:srcRect/>
          <a:stretch>
            <a:fillRect/>
          </a:stretch>
        </p:blipFill>
        <p:spPr bwMode="auto">
          <a:xfrm>
            <a:off x="608013" y="2379663"/>
            <a:ext cx="3254375" cy="2103437"/>
          </a:xfrm>
          <a:prstGeom prst="rect">
            <a:avLst/>
          </a:prstGeom>
          <a:noFill/>
          <a:ln w="9525">
            <a:noFill/>
            <a:miter lim="800000"/>
            <a:headEnd/>
            <a:tailEnd/>
          </a:ln>
        </p:spPr>
      </p:pic>
      <p:pic>
        <p:nvPicPr>
          <p:cNvPr id="63493" name="Picture 3"/>
          <p:cNvPicPr>
            <a:picLocks noChangeAspect="1" noChangeArrowheads="1"/>
          </p:cNvPicPr>
          <p:nvPr/>
        </p:nvPicPr>
        <p:blipFill>
          <a:blip r:embed="rId4"/>
          <a:srcRect/>
          <a:stretch>
            <a:fillRect/>
          </a:stretch>
        </p:blipFill>
        <p:spPr bwMode="auto">
          <a:xfrm>
            <a:off x="4833938" y="2205038"/>
            <a:ext cx="3284537" cy="297973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7112EBF7-BE9A-460A-9C8A-58FA1BBF64A6}" type="slidenum">
              <a:rPr lang="ja-JP" altLang="en-US"/>
              <a:pPr>
                <a:defRPr/>
              </a:pPr>
              <a:t>25</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457200" y="323850"/>
            <a:ext cx="8229600" cy="1143000"/>
          </a:xfrm>
        </p:spPr>
        <p:txBody>
          <a:bodyPr/>
          <a:lstStyle/>
          <a:p>
            <a:pPr eaLnBrk="1" hangingPunct="1"/>
            <a:r>
              <a:rPr lang="en-US" altLang="ja-JP" sz="2800" smtClean="0"/>
              <a:t>The 8th International Display Workshops (2001)</a:t>
            </a:r>
            <a:endParaRPr lang="ja-JP" altLang="en-US" sz="2800" smtClean="0"/>
          </a:p>
        </p:txBody>
      </p:sp>
      <p:sp>
        <p:nvSpPr>
          <p:cNvPr id="65538" name="テキスト ボックス 3"/>
          <p:cNvSpPr txBox="1">
            <a:spLocks noChangeArrowheads="1"/>
          </p:cNvSpPr>
          <p:nvPr/>
        </p:nvSpPr>
        <p:spPr bwMode="auto">
          <a:xfrm>
            <a:off x="585788" y="1360488"/>
            <a:ext cx="7926387" cy="1077912"/>
          </a:xfrm>
          <a:prstGeom prst="rect">
            <a:avLst/>
          </a:prstGeom>
          <a:noFill/>
          <a:ln w="9525">
            <a:noFill/>
            <a:miter lim="800000"/>
            <a:headEnd/>
            <a:tailEnd/>
          </a:ln>
        </p:spPr>
        <p:txBody>
          <a:bodyPr wrap="none">
            <a:spAutoFit/>
          </a:bodyPr>
          <a:lstStyle/>
          <a:p>
            <a:pPr algn="ctr"/>
            <a:r>
              <a:rPr lang="en-US" altLang="ja-JP" sz="2400">
                <a:latin typeface="Calibri" pitchFamily="34" charset="0"/>
              </a:rPr>
              <a:t>Pixel Driving Method for Large-Sized Poly-Si AM OLED Displays</a:t>
            </a:r>
          </a:p>
          <a:p>
            <a:pPr algn="ctr"/>
            <a:r>
              <a:rPr lang="en-US" altLang="ja-JP" sz="2000">
                <a:latin typeface="Calibri" pitchFamily="34" charset="0"/>
              </a:rPr>
              <a:t>A. Yumoto, M. Asano, H. Hasegawa and M. Sekiya</a:t>
            </a:r>
          </a:p>
          <a:p>
            <a:pPr algn="ctr"/>
            <a:r>
              <a:rPr lang="en-US" altLang="ja-JP" sz="2000">
                <a:latin typeface="Calibri" pitchFamily="34" charset="0"/>
              </a:rPr>
              <a:t>Sony</a:t>
            </a:r>
            <a:endParaRPr lang="ja-JP" altLang="en-US" sz="2000">
              <a:latin typeface="Calibri" pitchFamily="34" charset="0"/>
            </a:endParaRPr>
          </a:p>
        </p:txBody>
      </p:sp>
      <p:sp>
        <p:nvSpPr>
          <p:cNvPr id="65539" name="テキスト ボックス 6"/>
          <p:cNvSpPr txBox="1">
            <a:spLocks noChangeArrowheads="1"/>
          </p:cNvSpPr>
          <p:nvPr/>
        </p:nvSpPr>
        <p:spPr bwMode="auto">
          <a:xfrm>
            <a:off x="107950" y="5516563"/>
            <a:ext cx="8240713" cy="1006475"/>
          </a:xfrm>
          <a:prstGeom prst="rect">
            <a:avLst/>
          </a:prstGeom>
          <a:noFill/>
          <a:ln w="9525">
            <a:noFill/>
            <a:miter lim="800000"/>
            <a:headEnd/>
            <a:tailEnd/>
          </a:ln>
        </p:spPr>
        <p:txBody>
          <a:bodyPr wrap="none">
            <a:spAutoFit/>
          </a:bodyPr>
          <a:lstStyle/>
          <a:p>
            <a:r>
              <a:rPr lang="en-US" altLang="ja-JP" sz="2000">
                <a:latin typeface="Calibri" pitchFamily="34" charset="0"/>
              </a:rPr>
              <a:t>In 2001, the Topical Session of OLED, which is the current WS of OLED started.</a:t>
            </a:r>
          </a:p>
          <a:p>
            <a:r>
              <a:rPr lang="en-US" altLang="ja-JP" sz="2000">
                <a:latin typeface="Calibri" pitchFamily="34" charset="0"/>
              </a:rPr>
              <a:t>This paper was invited as the first paper of the Topical Session of OLED.</a:t>
            </a:r>
          </a:p>
          <a:p>
            <a:r>
              <a:rPr lang="en-US" altLang="ja-JP" sz="2000">
                <a:latin typeface="Calibri" pitchFamily="34" charset="0"/>
              </a:rPr>
              <a:t>Pixel driving method was developed for large-sized p=si AM OLED Displays.</a:t>
            </a:r>
          </a:p>
        </p:txBody>
      </p:sp>
      <p:pic>
        <p:nvPicPr>
          <p:cNvPr id="65540" name="Picture 2"/>
          <p:cNvPicPr>
            <a:picLocks noChangeAspect="1" noChangeArrowheads="1"/>
          </p:cNvPicPr>
          <p:nvPr/>
        </p:nvPicPr>
        <p:blipFill>
          <a:blip r:embed="rId3"/>
          <a:srcRect/>
          <a:stretch>
            <a:fillRect/>
          </a:stretch>
        </p:blipFill>
        <p:spPr bwMode="auto">
          <a:xfrm>
            <a:off x="971550" y="2444750"/>
            <a:ext cx="2955925" cy="2530475"/>
          </a:xfrm>
          <a:prstGeom prst="rect">
            <a:avLst/>
          </a:prstGeom>
          <a:noFill/>
          <a:ln w="9525">
            <a:noFill/>
            <a:miter lim="800000"/>
            <a:headEnd/>
            <a:tailEnd/>
          </a:ln>
        </p:spPr>
      </p:pic>
      <p:pic>
        <p:nvPicPr>
          <p:cNvPr id="65541" name="Picture 3"/>
          <p:cNvPicPr>
            <a:picLocks noChangeAspect="1" noChangeArrowheads="1"/>
          </p:cNvPicPr>
          <p:nvPr/>
        </p:nvPicPr>
        <p:blipFill>
          <a:blip r:embed="rId4"/>
          <a:srcRect/>
          <a:stretch>
            <a:fillRect/>
          </a:stretch>
        </p:blipFill>
        <p:spPr bwMode="auto">
          <a:xfrm>
            <a:off x="4549775" y="2438400"/>
            <a:ext cx="3673475" cy="3001963"/>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78AC4F10-723E-404F-BC54-5401A99701AD}" type="slidenum">
              <a:rPr lang="ja-JP" altLang="en-US"/>
              <a:pPr>
                <a:defRPr/>
              </a:pPr>
              <a:t>26</a:t>
            </a:fld>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テキスト ボックス 6"/>
          <p:cNvSpPr txBox="1">
            <a:spLocks noChangeArrowheads="1"/>
          </p:cNvSpPr>
          <p:nvPr/>
        </p:nvSpPr>
        <p:spPr bwMode="auto">
          <a:xfrm>
            <a:off x="107950" y="765175"/>
            <a:ext cx="5535613" cy="708025"/>
          </a:xfrm>
          <a:prstGeom prst="rect">
            <a:avLst/>
          </a:prstGeom>
          <a:noFill/>
          <a:ln w="9525">
            <a:noFill/>
            <a:miter lim="800000"/>
            <a:headEnd/>
            <a:tailEnd/>
          </a:ln>
        </p:spPr>
        <p:txBody>
          <a:bodyPr wrap="none">
            <a:spAutoFit/>
          </a:bodyPr>
          <a:lstStyle/>
          <a:p>
            <a:r>
              <a:rPr lang="en-US" altLang="ja-JP" sz="2000">
                <a:latin typeface="Calibri" pitchFamily="34" charset="0"/>
              </a:rPr>
              <a:t>Now OLED is applied to smartphone displays, etc.</a:t>
            </a:r>
          </a:p>
          <a:p>
            <a:r>
              <a:rPr lang="en-US" altLang="ja-JP" sz="2000">
                <a:latin typeface="Calibri" pitchFamily="34" charset="0"/>
              </a:rPr>
              <a:t>Large flat TVs with OLED have also been developed.</a:t>
            </a:r>
          </a:p>
        </p:txBody>
      </p:sp>
      <p:sp>
        <p:nvSpPr>
          <p:cNvPr id="67586" name="テキスト ボックス 8"/>
          <p:cNvSpPr txBox="1">
            <a:spLocks noChangeArrowheads="1"/>
          </p:cNvSpPr>
          <p:nvPr/>
        </p:nvSpPr>
        <p:spPr bwMode="auto">
          <a:xfrm>
            <a:off x="1547813" y="4516438"/>
            <a:ext cx="1757362" cy="585787"/>
          </a:xfrm>
          <a:prstGeom prst="rect">
            <a:avLst/>
          </a:prstGeom>
          <a:noFill/>
          <a:ln w="9525">
            <a:noFill/>
            <a:miter lim="800000"/>
            <a:headEnd/>
            <a:tailEnd/>
          </a:ln>
        </p:spPr>
        <p:txBody>
          <a:bodyPr wrap="none">
            <a:spAutoFit/>
          </a:bodyPr>
          <a:lstStyle/>
          <a:p>
            <a:pPr algn="ctr"/>
            <a:r>
              <a:rPr lang="en-US" altLang="ja-JP">
                <a:latin typeface="Calibri" pitchFamily="34" charset="0"/>
              </a:rPr>
              <a:t> Courtesy of LG</a:t>
            </a:r>
          </a:p>
          <a:p>
            <a:pPr algn="ctr"/>
            <a:r>
              <a:rPr lang="en-US" altLang="ja-JP" sz="1400" i="1">
                <a:latin typeface="Calibri" pitchFamily="34" charset="0"/>
              </a:rPr>
              <a:t>(http://www.lg.com/)</a:t>
            </a:r>
            <a:endParaRPr lang="ja-JP" altLang="en-US" sz="1400" i="1">
              <a:latin typeface="Calibri" pitchFamily="34" charset="0"/>
            </a:endParaRPr>
          </a:p>
        </p:txBody>
      </p:sp>
      <p:sp>
        <p:nvSpPr>
          <p:cNvPr id="67587" name="テキスト ボックス 12"/>
          <p:cNvSpPr txBox="1">
            <a:spLocks noChangeArrowheads="1"/>
          </p:cNvSpPr>
          <p:nvPr/>
        </p:nvSpPr>
        <p:spPr bwMode="auto">
          <a:xfrm>
            <a:off x="5815013" y="5876925"/>
            <a:ext cx="1852612" cy="585788"/>
          </a:xfrm>
          <a:prstGeom prst="rect">
            <a:avLst/>
          </a:prstGeom>
          <a:noFill/>
          <a:ln w="9525">
            <a:noFill/>
            <a:miter lim="800000"/>
            <a:headEnd/>
            <a:tailEnd/>
          </a:ln>
        </p:spPr>
        <p:txBody>
          <a:bodyPr wrap="none">
            <a:spAutoFit/>
          </a:bodyPr>
          <a:lstStyle/>
          <a:p>
            <a:r>
              <a:rPr lang="en-US" altLang="ja-JP">
                <a:latin typeface="Calibri" pitchFamily="34" charset="0"/>
              </a:rPr>
              <a:t> Courtesy of Sony</a:t>
            </a:r>
          </a:p>
          <a:p>
            <a:r>
              <a:rPr lang="en-US" altLang="ja-JP" sz="1400">
                <a:latin typeface="Calibri" pitchFamily="34" charset="0"/>
              </a:rPr>
              <a:t>(http://www.sony.jp/)</a:t>
            </a:r>
            <a:endParaRPr lang="ja-JP" altLang="en-US" sz="1400">
              <a:latin typeface="Calibri" pitchFamily="34" charset="0"/>
            </a:endParaRPr>
          </a:p>
        </p:txBody>
      </p:sp>
      <p:sp>
        <p:nvSpPr>
          <p:cNvPr id="67588" name="テキスト ボックス 10"/>
          <p:cNvSpPr txBox="1">
            <a:spLocks noChangeArrowheads="1"/>
          </p:cNvSpPr>
          <p:nvPr/>
        </p:nvSpPr>
        <p:spPr bwMode="auto">
          <a:xfrm>
            <a:off x="5967413" y="3117850"/>
            <a:ext cx="2344737" cy="584200"/>
          </a:xfrm>
          <a:prstGeom prst="rect">
            <a:avLst/>
          </a:prstGeom>
          <a:noFill/>
          <a:ln w="9525">
            <a:noFill/>
            <a:miter lim="800000"/>
            <a:headEnd/>
            <a:tailEnd/>
          </a:ln>
        </p:spPr>
        <p:txBody>
          <a:bodyPr wrap="none">
            <a:spAutoFit/>
          </a:bodyPr>
          <a:lstStyle/>
          <a:p>
            <a:r>
              <a:rPr lang="en-US" altLang="ja-JP">
                <a:latin typeface="Calibri" pitchFamily="34" charset="0"/>
              </a:rPr>
              <a:t> Courtesy of Samsung</a:t>
            </a:r>
          </a:p>
          <a:p>
            <a:r>
              <a:rPr lang="en-US" altLang="ja-JP" sz="1400">
                <a:latin typeface="Calibri" pitchFamily="34" charset="0"/>
              </a:rPr>
              <a:t>(https://www.samsung.com/)</a:t>
            </a:r>
            <a:endParaRPr lang="ja-JP" altLang="en-US" sz="1400">
              <a:latin typeface="Calibri" pitchFamily="34" charset="0"/>
            </a:endParaRPr>
          </a:p>
        </p:txBody>
      </p:sp>
      <p:pic>
        <p:nvPicPr>
          <p:cNvPr id="67589" name="Picture 2"/>
          <p:cNvPicPr>
            <a:picLocks noChangeAspect="1" noChangeArrowheads="1"/>
          </p:cNvPicPr>
          <p:nvPr/>
        </p:nvPicPr>
        <p:blipFill>
          <a:blip r:embed="rId3"/>
          <a:srcRect/>
          <a:stretch>
            <a:fillRect/>
          </a:stretch>
        </p:blipFill>
        <p:spPr bwMode="auto">
          <a:xfrm>
            <a:off x="611188" y="1727200"/>
            <a:ext cx="3717925" cy="2789238"/>
          </a:xfrm>
          <a:prstGeom prst="rect">
            <a:avLst/>
          </a:prstGeom>
          <a:noFill/>
          <a:ln w="9525">
            <a:noFill/>
            <a:miter lim="800000"/>
            <a:headEnd/>
            <a:tailEnd/>
          </a:ln>
        </p:spPr>
      </p:pic>
      <p:pic>
        <p:nvPicPr>
          <p:cNvPr id="67590" name="Picture 4"/>
          <p:cNvPicPr>
            <a:picLocks noChangeAspect="1" noChangeArrowheads="1"/>
          </p:cNvPicPr>
          <p:nvPr/>
        </p:nvPicPr>
        <p:blipFill>
          <a:blip r:embed="rId4"/>
          <a:srcRect/>
          <a:stretch>
            <a:fillRect/>
          </a:stretch>
        </p:blipFill>
        <p:spPr bwMode="auto">
          <a:xfrm>
            <a:off x="6515100" y="830263"/>
            <a:ext cx="1249363" cy="2278062"/>
          </a:xfrm>
          <a:prstGeom prst="rect">
            <a:avLst/>
          </a:prstGeom>
          <a:noFill/>
          <a:ln w="9525">
            <a:noFill/>
            <a:miter lim="800000"/>
            <a:headEnd/>
            <a:tailEnd/>
          </a:ln>
        </p:spPr>
      </p:pic>
      <p:pic>
        <p:nvPicPr>
          <p:cNvPr id="67591" name="Picture 5"/>
          <p:cNvPicPr>
            <a:picLocks noChangeAspect="1" noChangeArrowheads="1"/>
          </p:cNvPicPr>
          <p:nvPr/>
        </p:nvPicPr>
        <p:blipFill>
          <a:blip r:embed="rId5"/>
          <a:srcRect/>
          <a:stretch>
            <a:fillRect/>
          </a:stretch>
        </p:blipFill>
        <p:spPr bwMode="auto">
          <a:xfrm>
            <a:off x="4419600" y="4170363"/>
            <a:ext cx="2720975" cy="1698625"/>
          </a:xfrm>
          <a:prstGeom prst="rect">
            <a:avLst/>
          </a:prstGeom>
          <a:noFill/>
          <a:ln w="9525">
            <a:noFill/>
            <a:miter lim="800000"/>
            <a:headEnd/>
            <a:tailEnd/>
          </a:ln>
        </p:spPr>
      </p:pic>
      <p:pic>
        <p:nvPicPr>
          <p:cNvPr id="67592" name="Picture 6"/>
          <p:cNvPicPr>
            <a:picLocks noChangeAspect="1" noChangeArrowheads="1"/>
          </p:cNvPicPr>
          <p:nvPr/>
        </p:nvPicPr>
        <p:blipFill>
          <a:blip r:embed="rId6"/>
          <a:srcRect/>
          <a:stretch>
            <a:fillRect/>
          </a:stretch>
        </p:blipFill>
        <p:spPr bwMode="auto">
          <a:xfrm>
            <a:off x="7308850" y="4497388"/>
            <a:ext cx="1112838" cy="104457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40B25E05-6327-45A0-BA3F-88B91E214564}" type="slidenum">
              <a:rPr lang="ja-JP" altLang="en-US"/>
              <a:pPr>
                <a:defRPr/>
              </a:pPr>
              <a:t>27</a:t>
            </a:fld>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p:cNvPicPr>
            <a:picLocks noChangeAspect="1" noChangeArrowheads="1"/>
          </p:cNvPicPr>
          <p:nvPr/>
        </p:nvPicPr>
        <p:blipFill>
          <a:blip r:embed="rId3"/>
          <a:srcRect/>
          <a:stretch>
            <a:fillRect/>
          </a:stretch>
        </p:blipFill>
        <p:spPr bwMode="auto">
          <a:xfrm>
            <a:off x="4545013" y="2084388"/>
            <a:ext cx="4511675" cy="3451225"/>
          </a:xfrm>
          <a:prstGeom prst="rect">
            <a:avLst/>
          </a:prstGeom>
          <a:noFill/>
          <a:ln w="9525">
            <a:noFill/>
            <a:miter lim="800000"/>
            <a:headEnd/>
            <a:tailEnd/>
          </a:ln>
        </p:spPr>
      </p:pic>
      <p:pic>
        <p:nvPicPr>
          <p:cNvPr id="69634" name="Picture 2"/>
          <p:cNvPicPr>
            <a:picLocks noChangeAspect="1" noChangeArrowheads="1"/>
          </p:cNvPicPr>
          <p:nvPr/>
        </p:nvPicPr>
        <p:blipFill>
          <a:blip r:embed="rId4"/>
          <a:srcRect/>
          <a:stretch>
            <a:fillRect/>
          </a:stretch>
        </p:blipFill>
        <p:spPr bwMode="auto">
          <a:xfrm>
            <a:off x="134938" y="2111375"/>
            <a:ext cx="4441825" cy="3390900"/>
          </a:xfrm>
          <a:prstGeom prst="rect">
            <a:avLst/>
          </a:prstGeom>
          <a:noFill/>
          <a:ln w="9525">
            <a:noFill/>
            <a:miter lim="800000"/>
            <a:headEnd/>
            <a:tailEnd/>
          </a:ln>
        </p:spPr>
      </p:pic>
      <p:sp>
        <p:nvSpPr>
          <p:cNvPr id="69635" name="タイトル 1"/>
          <p:cNvSpPr>
            <a:spLocks noGrp="1"/>
          </p:cNvSpPr>
          <p:nvPr>
            <p:ph type="title"/>
          </p:nvPr>
        </p:nvSpPr>
        <p:spPr>
          <a:xfrm>
            <a:off x="457200" y="341313"/>
            <a:ext cx="8229600" cy="1143000"/>
          </a:xfrm>
        </p:spPr>
        <p:txBody>
          <a:bodyPr/>
          <a:lstStyle/>
          <a:p>
            <a:pPr eaLnBrk="1" hangingPunct="1"/>
            <a:r>
              <a:rPr lang="en-US" altLang="ja-JP" sz="2800" smtClean="0"/>
              <a:t>The 9th International Display Workshops (2002)</a:t>
            </a:r>
            <a:endParaRPr lang="ja-JP" altLang="en-US" sz="2800" smtClean="0"/>
          </a:p>
        </p:txBody>
      </p:sp>
      <p:sp>
        <p:nvSpPr>
          <p:cNvPr id="69636" name="テキスト ボックス 3"/>
          <p:cNvSpPr txBox="1">
            <a:spLocks noChangeArrowheads="1"/>
          </p:cNvSpPr>
          <p:nvPr/>
        </p:nvSpPr>
        <p:spPr bwMode="auto">
          <a:xfrm>
            <a:off x="2355850" y="1219200"/>
            <a:ext cx="4387850" cy="1076325"/>
          </a:xfrm>
          <a:prstGeom prst="rect">
            <a:avLst/>
          </a:prstGeom>
          <a:noFill/>
          <a:ln w="9525">
            <a:noFill/>
            <a:miter lim="800000"/>
            <a:headEnd/>
            <a:tailEnd/>
          </a:ln>
        </p:spPr>
        <p:txBody>
          <a:bodyPr wrap="none">
            <a:spAutoFit/>
          </a:bodyPr>
          <a:lstStyle/>
          <a:p>
            <a:pPr algn="ctr"/>
            <a:r>
              <a:rPr lang="en-US" altLang="ja-JP" sz="2400">
                <a:latin typeface="Calibri" pitchFamily="34" charset="0"/>
              </a:rPr>
              <a:t>Level-Adaptive Overdrive (LAO)</a:t>
            </a:r>
          </a:p>
          <a:p>
            <a:pPr algn="ctr"/>
            <a:r>
              <a:rPr lang="en-US" altLang="ja-JP" sz="2000">
                <a:latin typeface="Calibri" pitchFamily="34" charset="0"/>
              </a:rPr>
              <a:t>H. Okumura, M. Baba and H. Kobayashi</a:t>
            </a:r>
          </a:p>
          <a:p>
            <a:pPr algn="ctr"/>
            <a:r>
              <a:rPr lang="en-US" altLang="ja-JP" sz="2000">
                <a:latin typeface="Calibri" pitchFamily="34" charset="0"/>
              </a:rPr>
              <a:t>Toshiba</a:t>
            </a:r>
            <a:endParaRPr lang="ja-JP" altLang="en-US" sz="2000">
              <a:latin typeface="Calibri" pitchFamily="34" charset="0"/>
            </a:endParaRPr>
          </a:p>
        </p:txBody>
      </p:sp>
      <p:sp>
        <p:nvSpPr>
          <p:cNvPr id="69637" name="テキスト ボックス 6"/>
          <p:cNvSpPr txBox="1">
            <a:spLocks noChangeArrowheads="1"/>
          </p:cNvSpPr>
          <p:nvPr/>
        </p:nvSpPr>
        <p:spPr bwMode="auto">
          <a:xfrm>
            <a:off x="157163" y="5538788"/>
            <a:ext cx="8515350" cy="1311275"/>
          </a:xfrm>
          <a:prstGeom prst="rect">
            <a:avLst/>
          </a:prstGeom>
          <a:noFill/>
          <a:ln w="9525">
            <a:noFill/>
            <a:miter lim="800000"/>
            <a:headEnd/>
            <a:tailEnd/>
          </a:ln>
        </p:spPr>
        <p:txBody>
          <a:bodyPr wrap="none">
            <a:spAutoFit/>
          </a:bodyPr>
          <a:lstStyle/>
          <a:p>
            <a:r>
              <a:rPr lang="en-US" altLang="ja-JP" sz="2000">
                <a:latin typeface="Calibri" pitchFamily="34" charset="0"/>
              </a:rPr>
              <a:t>Level-adaptive overdrive technology, that improves grey-level response of LCDs, </a:t>
            </a:r>
          </a:p>
          <a:p>
            <a:r>
              <a:rPr lang="en-US" altLang="ja-JP" sz="2000">
                <a:latin typeface="Calibri" pitchFamily="34" charset="0"/>
              </a:rPr>
              <a:t>were reviewed.</a:t>
            </a:r>
          </a:p>
          <a:p>
            <a:r>
              <a:rPr lang="en-US" altLang="ja-JP" sz="2000">
                <a:latin typeface="Calibri" pitchFamily="34" charset="0"/>
              </a:rPr>
              <a:t>It was predicted that over drive technology would extend </a:t>
            </a:r>
          </a:p>
          <a:p>
            <a:r>
              <a:rPr lang="en-US" altLang="ja-JP" sz="2000">
                <a:latin typeface="Calibri" pitchFamily="34" charset="0"/>
              </a:rPr>
              <a:t>to various kinds of new market.</a:t>
            </a:r>
          </a:p>
        </p:txBody>
      </p:sp>
      <p:sp>
        <p:nvSpPr>
          <p:cNvPr id="3" name="スライド番号プレースホルダー 2"/>
          <p:cNvSpPr>
            <a:spLocks noGrp="1"/>
          </p:cNvSpPr>
          <p:nvPr>
            <p:ph type="sldNum" sz="quarter" idx="12"/>
          </p:nvPr>
        </p:nvSpPr>
        <p:spPr/>
        <p:txBody>
          <a:bodyPr/>
          <a:lstStyle/>
          <a:p>
            <a:pPr>
              <a:defRPr/>
            </a:pPr>
            <a:fld id="{C6FD59E0-AC50-42D0-B637-6D6AD27B39ED}" type="slidenum">
              <a:rPr lang="ja-JP" altLang="en-US"/>
              <a:pPr>
                <a:defRPr/>
              </a:pPr>
              <a:t>28</a:t>
            </a:fld>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テキスト ボックス 6"/>
          <p:cNvSpPr txBox="1">
            <a:spLocks noChangeArrowheads="1"/>
          </p:cNvSpPr>
          <p:nvPr/>
        </p:nvSpPr>
        <p:spPr bwMode="auto">
          <a:xfrm>
            <a:off x="107950" y="836613"/>
            <a:ext cx="6178550" cy="400050"/>
          </a:xfrm>
          <a:prstGeom prst="rect">
            <a:avLst/>
          </a:prstGeom>
          <a:noFill/>
          <a:ln w="9525">
            <a:noFill/>
            <a:miter lim="800000"/>
            <a:headEnd/>
            <a:tailEnd/>
          </a:ln>
        </p:spPr>
        <p:txBody>
          <a:bodyPr wrap="none">
            <a:spAutoFit/>
          </a:bodyPr>
          <a:lstStyle/>
          <a:p>
            <a:r>
              <a:rPr lang="en-US" altLang="ja-JP" sz="2000">
                <a:latin typeface="Calibri" pitchFamily="34" charset="0"/>
              </a:rPr>
              <a:t>Now over drive technology  is commonly used in LCD-TVs.</a:t>
            </a:r>
          </a:p>
        </p:txBody>
      </p:sp>
      <p:sp>
        <p:nvSpPr>
          <p:cNvPr id="71682" name="テキスト ボックス 3"/>
          <p:cNvSpPr txBox="1">
            <a:spLocks noChangeArrowheads="1"/>
          </p:cNvSpPr>
          <p:nvPr/>
        </p:nvSpPr>
        <p:spPr bwMode="auto">
          <a:xfrm>
            <a:off x="3348038" y="5173663"/>
            <a:ext cx="2278062" cy="585787"/>
          </a:xfrm>
          <a:prstGeom prst="rect">
            <a:avLst/>
          </a:prstGeom>
          <a:noFill/>
          <a:ln w="9525">
            <a:noFill/>
            <a:miter lim="800000"/>
            <a:headEnd/>
            <a:tailEnd/>
          </a:ln>
        </p:spPr>
        <p:txBody>
          <a:bodyPr wrap="none">
            <a:spAutoFit/>
          </a:bodyPr>
          <a:lstStyle/>
          <a:p>
            <a:pPr algn="ctr"/>
            <a:r>
              <a:rPr lang="en-US" altLang="ja-JP">
                <a:latin typeface="Calibri" pitchFamily="34" charset="0"/>
              </a:rPr>
              <a:t> Courtesy of Toshiba</a:t>
            </a:r>
          </a:p>
          <a:p>
            <a:pPr algn="ctr"/>
            <a:r>
              <a:rPr lang="en-US" altLang="ja-JP" sz="1400">
                <a:latin typeface="Calibri" pitchFamily="34" charset="0"/>
              </a:rPr>
              <a:t>(http://www.toshiba.co.jp/)</a:t>
            </a:r>
            <a:endParaRPr lang="ja-JP" altLang="en-US" sz="1400">
              <a:latin typeface="Calibri" pitchFamily="34" charset="0"/>
            </a:endParaRPr>
          </a:p>
        </p:txBody>
      </p:sp>
      <p:pic>
        <p:nvPicPr>
          <p:cNvPr id="71683" name="Picture 2"/>
          <p:cNvPicPr>
            <a:picLocks noChangeAspect="1" noChangeArrowheads="1"/>
          </p:cNvPicPr>
          <p:nvPr/>
        </p:nvPicPr>
        <p:blipFill>
          <a:blip r:embed="rId3"/>
          <a:srcRect/>
          <a:stretch>
            <a:fillRect/>
          </a:stretch>
        </p:blipFill>
        <p:spPr bwMode="auto">
          <a:xfrm>
            <a:off x="2928938" y="1941513"/>
            <a:ext cx="3284537" cy="297973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3319CE5E-4AD8-460B-BD3B-F47F3BD3B439}" type="slidenum">
              <a:rPr lang="ja-JP" altLang="en-US"/>
              <a:pPr>
                <a:defRPr/>
              </a:pPr>
              <a:t>29</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a:srcRect/>
          <a:stretch>
            <a:fillRect/>
          </a:stretch>
        </p:blipFill>
        <p:spPr bwMode="auto">
          <a:xfrm>
            <a:off x="452438" y="1395413"/>
            <a:ext cx="8108950" cy="5472112"/>
          </a:xfrm>
          <a:prstGeom prst="rect">
            <a:avLst/>
          </a:prstGeom>
          <a:noFill/>
          <a:ln w="9525">
            <a:noFill/>
            <a:miter lim="800000"/>
            <a:headEnd/>
            <a:tailEnd/>
          </a:ln>
        </p:spPr>
      </p:pic>
      <p:sp>
        <p:nvSpPr>
          <p:cNvPr id="18434" name="Text Box 4"/>
          <p:cNvSpPr txBox="1">
            <a:spLocks noChangeArrowheads="1"/>
          </p:cNvSpPr>
          <p:nvPr/>
        </p:nvSpPr>
        <p:spPr bwMode="auto">
          <a:xfrm>
            <a:off x="827088" y="5835650"/>
            <a:ext cx="1487487" cy="908050"/>
          </a:xfrm>
          <a:prstGeom prst="rect">
            <a:avLst/>
          </a:prstGeom>
          <a:solidFill>
            <a:srgbClr val="FFFFFF"/>
          </a:solidFill>
          <a:ln w="9525">
            <a:solidFill>
              <a:schemeClr val="tx1"/>
            </a:solidFill>
            <a:miter lim="800000"/>
            <a:headEnd/>
            <a:tailEnd/>
          </a:ln>
        </p:spPr>
        <p:txBody>
          <a:bodyPr tIns="118800" bIns="118800"/>
          <a:lstStyle/>
          <a:p>
            <a:pPr algn="ctr">
              <a:spcBef>
                <a:spcPct val="50000"/>
              </a:spcBef>
            </a:pPr>
            <a:r>
              <a:rPr lang="en-US" altLang="ja-JP" sz="1000"/>
              <a:t>1936</a:t>
            </a:r>
          </a:p>
          <a:p>
            <a:pPr algn="ctr">
              <a:lnSpc>
                <a:spcPct val="60000"/>
              </a:lnSpc>
              <a:spcBef>
                <a:spcPct val="50000"/>
              </a:spcBef>
            </a:pPr>
            <a:r>
              <a:rPr lang="en-US" altLang="ja-JP" sz="1000"/>
              <a:t>G.</a:t>
            </a:r>
            <a:r>
              <a:rPr lang="ja-JP" altLang="en-US" sz="1000"/>
              <a:t> </a:t>
            </a:r>
            <a:r>
              <a:rPr lang="en-US" altLang="ja-JP" sz="1000"/>
              <a:t>Destiau</a:t>
            </a:r>
          </a:p>
          <a:p>
            <a:pPr algn="ctr">
              <a:spcBef>
                <a:spcPct val="50000"/>
              </a:spcBef>
            </a:pPr>
            <a:r>
              <a:rPr lang="en-US" altLang="ja-JP" sz="1000"/>
              <a:t>ZnS</a:t>
            </a:r>
            <a:r>
              <a:rPr lang="ja-JP" altLang="en-US" sz="1000"/>
              <a:t> </a:t>
            </a:r>
            <a:r>
              <a:rPr lang="en-US" altLang="ja-JP" sz="1000"/>
              <a:t>Phosphor</a:t>
            </a:r>
            <a:endParaRPr lang="ja-JP" altLang="en-US" sz="1000"/>
          </a:p>
        </p:txBody>
      </p:sp>
      <p:sp>
        <p:nvSpPr>
          <p:cNvPr id="18435" name="Text Box 6"/>
          <p:cNvSpPr txBox="1">
            <a:spLocks noChangeArrowheads="1"/>
          </p:cNvSpPr>
          <p:nvPr/>
        </p:nvSpPr>
        <p:spPr bwMode="auto">
          <a:xfrm>
            <a:off x="2484438" y="3760788"/>
            <a:ext cx="1006475" cy="550862"/>
          </a:xfrm>
          <a:prstGeom prst="rect">
            <a:avLst/>
          </a:prstGeom>
          <a:solidFill>
            <a:schemeClr val="bg1"/>
          </a:solidFill>
          <a:ln w="9525">
            <a:solidFill>
              <a:schemeClr val="tx1"/>
            </a:solidFill>
            <a:miter lim="800000"/>
            <a:headEnd/>
            <a:tailEnd/>
          </a:ln>
        </p:spPr>
        <p:txBody>
          <a:bodyPr tIns="82800" bIns="82800">
            <a:spAutoFit/>
          </a:bodyPr>
          <a:lstStyle/>
          <a:p>
            <a:pPr algn="ctr">
              <a:spcBef>
                <a:spcPct val="50000"/>
              </a:spcBef>
            </a:pPr>
            <a:r>
              <a:rPr lang="en-US" altLang="ja-JP" sz="1000"/>
              <a:t>1964</a:t>
            </a:r>
          </a:p>
          <a:p>
            <a:pPr algn="ctr">
              <a:spcBef>
                <a:spcPct val="50000"/>
              </a:spcBef>
            </a:pPr>
            <a:r>
              <a:rPr lang="en-US" altLang="ja-JP" sz="1000"/>
              <a:t>Univ. of Illinois</a:t>
            </a:r>
            <a:endParaRPr lang="ja-JP" altLang="en-US" sz="1000"/>
          </a:p>
        </p:txBody>
      </p:sp>
      <p:sp>
        <p:nvSpPr>
          <p:cNvPr id="18436" name="Text Box 7"/>
          <p:cNvSpPr txBox="1">
            <a:spLocks noChangeArrowheads="1"/>
          </p:cNvSpPr>
          <p:nvPr/>
        </p:nvSpPr>
        <p:spPr bwMode="auto">
          <a:xfrm>
            <a:off x="2576513" y="4530725"/>
            <a:ext cx="1419225" cy="820738"/>
          </a:xfrm>
          <a:prstGeom prst="rect">
            <a:avLst/>
          </a:prstGeom>
          <a:solidFill>
            <a:schemeClr val="bg1"/>
          </a:solidFill>
          <a:ln w="9525">
            <a:solidFill>
              <a:schemeClr val="tx1"/>
            </a:solidFill>
            <a:miter lim="800000"/>
            <a:headEnd/>
            <a:tailEnd/>
          </a:ln>
        </p:spPr>
        <p:txBody>
          <a:bodyPr tIns="82800" bIns="82800"/>
          <a:lstStyle/>
          <a:p>
            <a:pPr>
              <a:spcBef>
                <a:spcPct val="50000"/>
              </a:spcBef>
            </a:pPr>
            <a:r>
              <a:rPr lang="en-US" altLang="ja-JP" sz="1000"/>
              <a:t>1965</a:t>
            </a:r>
          </a:p>
          <a:p>
            <a:pPr>
              <a:lnSpc>
                <a:spcPct val="80000"/>
              </a:lnSpc>
              <a:spcBef>
                <a:spcPct val="50000"/>
              </a:spcBef>
            </a:pPr>
            <a:r>
              <a:rPr lang="en-US" altLang="ja-JP" sz="1000"/>
              <a:t>W. Helfrich</a:t>
            </a:r>
          </a:p>
          <a:p>
            <a:pPr>
              <a:lnSpc>
                <a:spcPct val="80000"/>
              </a:lnSpc>
              <a:spcBef>
                <a:spcPct val="50000"/>
              </a:spcBef>
            </a:pPr>
            <a:r>
              <a:rPr lang="en-US" altLang="ja-JP" sz="1000"/>
              <a:t>Anthracene</a:t>
            </a:r>
          </a:p>
        </p:txBody>
      </p:sp>
      <p:sp>
        <p:nvSpPr>
          <p:cNvPr id="18437" name="Text Box 8"/>
          <p:cNvSpPr txBox="1">
            <a:spLocks noChangeArrowheads="1"/>
          </p:cNvSpPr>
          <p:nvPr/>
        </p:nvSpPr>
        <p:spPr bwMode="auto">
          <a:xfrm>
            <a:off x="4859338" y="4530725"/>
            <a:ext cx="1728787" cy="747713"/>
          </a:xfrm>
          <a:prstGeom prst="rect">
            <a:avLst/>
          </a:prstGeom>
          <a:solidFill>
            <a:schemeClr val="bg1"/>
          </a:solidFill>
          <a:ln w="9525">
            <a:solidFill>
              <a:schemeClr val="tx1"/>
            </a:solidFill>
            <a:miter lim="800000"/>
            <a:headEnd/>
            <a:tailEnd/>
          </a:ln>
        </p:spPr>
        <p:txBody>
          <a:bodyPr bIns="82800">
            <a:spAutoFit/>
          </a:bodyPr>
          <a:lstStyle/>
          <a:p>
            <a:pPr>
              <a:spcBef>
                <a:spcPct val="50000"/>
              </a:spcBef>
            </a:pPr>
            <a:r>
              <a:rPr lang="en-US" altLang="ja-JP" sz="1000"/>
              <a:t>1987</a:t>
            </a:r>
          </a:p>
          <a:p>
            <a:pPr>
              <a:spcBef>
                <a:spcPct val="50000"/>
              </a:spcBef>
            </a:pPr>
            <a:r>
              <a:rPr lang="en-US" altLang="ja-JP" sz="1000"/>
              <a:t>C.W.Tang (Kodak)</a:t>
            </a:r>
          </a:p>
          <a:p>
            <a:pPr>
              <a:spcBef>
                <a:spcPct val="50000"/>
              </a:spcBef>
            </a:pPr>
            <a:r>
              <a:rPr lang="en-US" altLang="ja-JP" sz="1000"/>
              <a:t>Basis of OLED</a:t>
            </a:r>
            <a:endParaRPr lang="ja-JP" altLang="en-US" sz="1000"/>
          </a:p>
        </p:txBody>
      </p:sp>
      <p:sp>
        <p:nvSpPr>
          <p:cNvPr id="18438" name="Text Box 9"/>
          <p:cNvSpPr txBox="1">
            <a:spLocks noChangeArrowheads="1"/>
          </p:cNvSpPr>
          <p:nvPr/>
        </p:nvSpPr>
        <p:spPr bwMode="auto">
          <a:xfrm>
            <a:off x="827088" y="2222500"/>
            <a:ext cx="1206500" cy="555625"/>
          </a:xfrm>
          <a:prstGeom prst="rect">
            <a:avLst/>
          </a:prstGeom>
          <a:solidFill>
            <a:schemeClr val="bg1"/>
          </a:solidFill>
          <a:ln w="9525">
            <a:solidFill>
              <a:schemeClr val="tx1"/>
            </a:solidFill>
            <a:miter lim="800000"/>
            <a:headEnd/>
            <a:tailEnd/>
          </a:ln>
        </p:spPr>
        <p:txBody>
          <a:bodyPr lIns="126000" tIns="82800" rIns="126000" bIns="82800">
            <a:spAutoFit/>
          </a:bodyPr>
          <a:lstStyle/>
          <a:p>
            <a:pPr algn="ctr">
              <a:spcBef>
                <a:spcPct val="50000"/>
              </a:spcBef>
            </a:pPr>
            <a:r>
              <a:rPr lang="en-US" altLang="ja-JP" sz="1000"/>
              <a:t>1897</a:t>
            </a:r>
          </a:p>
          <a:p>
            <a:pPr algn="ctr">
              <a:spcBef>
                <a:spcPct val="50000"/>
              </a:spcBef>
            </a:pPr>
            <a:r>
              <a:rPr lang="en-US" altLang="ja-JP" sz="1000"/>
              <a:t>Braun Tube</a:t>
            </a:r>
            <a:endParaRPr lang="ja-JP" altLang="en-US" sz="1000"/>
          </a:p>
        </p:txBody>
      </p:sp>
      <p:sp>
        <p:nvSpPr>
          <p:cNvPr id="18439" name="Text Box 10"/>
          <p:cNvSpPr txBox="1">
            <a:spLocks noChangeArrowheads="1"/>
          </p:cNvSpPr>
          <p:nvPr/>
        </p:nvSpPr>
        <p:spPr bwMode="auto">
          <a:xfrm>
            <a:off x="2987675" y="2957513"/>
            <a:ext cx="636588" cy="555625"/>
          </a:xfrm>
          <a:prstGeom prst="rect">
            <a:avLst/>
          </a:prstGeom>
          <a:solidFill>
            <a:schemeClr val="bg1"/>
          </a:solidFill>
          <a:ln w="9525">
            <a:solidFill>
              <a:schemeClr val="tx1"/>
            </a:solidFill>
            <a:miter lim="800000"/>
            <a:headEnd/>
            <a:tailEnd/>
          </a:ln>
        </p:spPr>
        <p:txBody>
          <a:bodyPr tIns="82800" bIns="82800">
            <a:spAutoFit/>
          </a:bodyPr>
          <a:lstStyle/>
          <a:p>
            <a:pPr algn="ctr">
              <a:spcBef>
                <a:spcPct val="50000"/>
              </a:spcBef>
            </a:pPr>
            <a:r>
              <a:rPr lang="en-US" altLang="ja-JP" sz="1000"/>
              <a:t>1968</a:t>
            </a:r>
          </a:p>
          <a:p>
            <a:pPr algn="ctr">
              <a:spcBef>
                <a:spcPct val="50000"/>
              </a:spcBef>
            </a:pPr>
            <a:r>
              <a:rPr lang="en-US" altLang="ja-JP" sz="1000"/>
              <a:t>RCA</a:t>
            </a:r>
          </a:p>
        </p:txBody>
      </p:sp>
      <p:cxnSp>
        <p:nvCxnSpPr>
          <p:cNvPr id="17" name="直線コネクタ 16"/>
          <p:cNvCxnSpPr/>
          <p:nvPr/>
        </p:nvCxnSpPr>
        <p:spPr>
          <a:xfrm>
            <a:off x="2686050" y="1423988"/>
            <a:ext cx="0" cy="179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41" name="テキスト ボックス 17"/>
          <p:cNvSpPr txBox="1">
            <a:spLocks noChangeArrowheads="1"/>
          </p:cNvSpPr>
          <p:nvPr/>
        </p:nvSpPr>
        <p:spPr bwMode="auto">
          <a:xfrm>
            <a:off x="2359025" y="1089025"/>
            <a:ext cx="654050" cy="369888"/>
          </a:xfrm>
          <a:prstGeom prst="rect">
            <a:avLst/>
          </a:prstGeom>
          <a:noFill/>
          <a:ln w="9525">
            <a:noFill/>
            <a:miter lim="800000"/>
            <a:headEnd/>
            <a:tailEnd/>
          </a:ln>
        </p:spPr>
        <p:txBody>
          <a:bodyPr wrap="none">
            <a:spAutoFit/>
          </a:bodyPr>
          <a:lstStyle/>
          <a:p>
            <a:r>
              <a:rPr lang="en-US" altLang="ja-JP">
                <a:latin typeface="Calibri" pitchFamily="34" charset="0"/>
              </a:rPr>
              <a:t>1962</a:t>
            </a:r>
            <a:endParaRPr lang="ja-JP" altLang="en-US">
              <a:latin typeface="Calibri" pitchFamily="34" charset="0"/>
            </a:endParaRPr>
          </a:p>
        </p:txBody>
      </p:sp>
      <p:cxnSp>
        <p:nvCxnSpPr>
          <p:cNvPr id="19" name="直線矢印コネクタ 18"/>
          <p:cNvCxnSpPr/>
          <p:nvPr/>
        </p:nvCxnSpPr>
        <p:spPr>
          <a:xfrm>
            <a:off x="2686050" y="1501775"/>
            <a:ext cx="627063"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43" name="テキスト ボックス 19"/>
          <p:cNvSpPr txBox="1">
            <a:spLocks noChangeArrowheads="1"/>
          </p:cNvSpPr>
          <p:nvPr/>
        </p:nvSpPr>
        <p:spPr bwMode="auto">
          <a:xfrm>
            <a:off x="7621588" y="2924175"/>
            <a:ext cx="923925" cy="369888"/>
          </a:xfrm>
          <a:prstGeom prst="rect">
            <a:avLst/>
          </a:prstGeom>
          <a:noFill/>
          <a:ln w="9525">
            <a:noFill/>
            <a:miter lim="800000"/>
            <a:headEnd/>
            <a:tailEnd/>
          </a:ln>
        </p:spPr>
        <p:txBody>
          <a:bodyPr wrap="none">
            <a:spAutoFit/>
          </a:bodyPr>
          <a:lstStyle/>
          <a:p>
            <a:r>
              <a:rPr lang="en-US" altLang="ja-JP">
                <a:latin typeface="Calibri" pitchFamily="34" charset="0"/>
              </a:rPr>
              <a:t>4k2k TV</a:t>
            </a:r>
            <a:endParaRPr lang="ja-JP" altLang="en-US">
              <a:latin typeface="Calibri" pitchFamily="34" charset="0"/>
            </a:endParaRPr>
          </a:p>
        </p:txBody>
      </p:sp>
      <p:cxnSp>
        <p:nvCxnSpPr>
          <p:cNvPr id="22" name="直線矢印コネクタ 21"/>
          <p:cNvCxnSpPr/>
          <p:nvPr/>
        </p:nvCxnSpPr>
        <p:spPr>
          <a:xfrm>
            <a:off x="3921125" y="981075"/>
            <a:ext cx="434975"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45" name="テキスト ボックス 29"/>
          <p:cNvSpPr txBox="1">
            <a:spLocks noChangeArrowheads="1"/>
          </p:cNvSpPr>
          <p:nvPr/>
        </p:nvSpPr>
        <p:spPr bwMode="auto">
          <a:xfrm>
            <a:off x="5191125" y="960438"/>
            <a:ext cx="533400" cy="307975"/>
          </a:xfrm>
          <a:prstGeom prst="rect">
            <a:avLst/>
          </a:prstGeom>
          <a:noFill/>
          <a:ln w="9525">
            <a:noFill/>
            <a:miter lim="800000"/>
            <a:headEnd/>
            <a:tailEnd/>
          </a:ln>
        </p:spPr>
        <p:txBody>
          <a:bodyPr wrap="none">
            <a:spAutoFit/>
          </a:bodyPr>
          <a:lstStyle/>
          <a:p>
            <a:r>
              <a:rPr lang="en-US" altLang="ja-JP" sz="1400">
                <a:latin typeface="Calibri" pitchFamily="34" charset="0"/>
              </a:rPr>
              <a:t>IDRC</a:t>
            </a:r>
            <a:endParaRPr lang="ja-JP" altLang="en-US" sz="1400">
              <a:latin typeface="Calibri" pitchFamily="34" charset="0"/>
            </a:endParaRPr>
          </a:p>
        </p:txBody>
      </p:sp>
      <p:grpSp>
        <p:nvGrpSpPr>
          <p:cNvPr id="18446" name="グループ化 7"/>
          <p:cNvGrpSpPr>
            <a:grpSpLocks/>
          </p:cNvGrpSpPr>
          <p:nvPr/>
        </p:nvGrpSpPr>
        <p:grpSpPr bwMode="auto">
          <a:xfrm>
            <a:off x="3543300" y="620713"/>
            <a:ext cx="1173163" cy="1008062"/>
            <a:chOff x="3181814" y="620688"/>
            <a:chExt cx="1173083" cy="1008112"/>
          </a:xfrm>
        </p:grpSpPr>
        <p:cxnSp>
          <p:nvCxnSpPr>
            <p:cNvPr id="21" name="直線コネクタ 20"/>
            <p:cNvCxnSpPr/>
            <p:nvPr/>
          </p:nvCxnSpPr>
          <p:spPr>
            <a:xfrm>
              <a:off x="4118375" y="1538309"/>
              <a:ext cx="0" cy="9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93" name="テキスト ボックス 22"/>
            <p:cNvSpPr txBox="1">
              <a:spLocks noChangeArrowheads="1"/>
            </p:cNvSpPr>
            <p:nvPr/>
          </p:nvSpPr>
          <p:spPr bwMode="auto">
            <a:xfrm>
              <a:off x="3541854" y="961564"/>
              <a:ext cx="813043" cy="523220"/>
            </a:xfrm>
            <a:prstGeom prst="rect">
              <a:avLst/>
            </a:prstGeom>
            <a:noFill/>
            <a:ln w="9525">
              <a:noFill/>
              <a:miter lim="800000"/>
              <a:headEnd/>
              <a:tailEnd/>
            </a:ln>
          </p:spPr>
          <p:txBody>
            <a:bodyPr wrap="none">
              <a:spAutoFit/>
            </a:bodyPr>
            <a:lstStyle/>
            <a:p>
              <a:r>
                <a:rPr lang="en-US" altLang="ja-JP" sz="1400">
                  <a:latin typeface="Calibri" pitchFamily="34" charset="0"/>
                </a:rPr>
                <a:t>Biennial </a:t>
              </a:r>
            </a:p>
            <a:p>
              <a:r>
                <a:rPr lang="en-US" altLang="ja-JP" sz="1400">
                  <a:latin typeface="Calibri" pitchFamily="34" charset="0"/>
                </a:rPr>
                <a:t>DRC</a:t>
              </a:r>
              <a:endParaRPr lang="ja-JP" altLang="en-US" sz="1400">
                <a:latin typeface="Calibri" pitchFamily="34" charset="0"/>
              </a:endParaRPr>
            </a:p>
          </p:txBody>
        </p:sp>
        <p:sp>
          <p:nvSpPr>
            <p:cNvPr id="18494" name="テキスト ボックス 23"/>
            <p:cNvSpPr txBox="1">
              <a:spLocks noChangeArrowheads="1"/>
            </p:cNvSpPr>
            <p:nvPr/>
          </p:nvSpPr>
          <p:spPr bwMode="auto">
            <a:xfrm>
              <a:off x="3181814" y="620688"/>
              <a:ext cx="652743" cy="369332"/>
            </a:xfrm>
            <a:prstGeom prst="rect">
              <a:avLst/>
            </a:prstGeom>
            <a:noFill/>
            <a:ln w="9525">
              <a:noFill/>
              <a:miter lim="800000"/>
              <a:headEnd/>
              <a:tailEnd/>
            </a:ln>
          </p:spPr>
          <p:txBody>
            <a:bodyPr wrap="none">
              <a:spAutoFit/>
            </a:bodyPr>
            <a:lstStyle/>
            <a:p>
              <a:r>
                <a:rPr lang="en-US" altLang="ja-JP">
                  <a:latin typeface="Calibri" pitchFamily="34" charset="0"/>
                </a:rPr>
                <a:t>1980</a:t>
              </a:r>
              <a:endParaRPr lang="ja-JP" altLang="en-US">
                <a:latin typeface="Calibri" pitchFamily="34" charset="0"/>
              </a:endParaRPr>
            </a:p>
          </p:txBody>
        </p:sp>
        <p:cxnSp>
          <p:nvCxnSpPr>
            <p:cNvPr id="35" name="直線コネクタ 34"/>
            <p:cNvCxnSpPr/>
            <p:nvPr/>
          </p:nvCxnSpPr>
          <p:spPr>
            <a:xfrm>
              <a:off x="3542152" y="908039"/>
              <a:ext cx="0" cy="509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3542152" y="1417653"/>
              <a:ext cx="576223" cy="1206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447" name="グループ化 6"/>
          <p:cNvGrpSpPr>
            <a:grpSpLocks/>
          </p:cNvGrpSpPr>
          <p:nvPr/>
        </p:nvGrpSpPr>
        <p:grpSpPr bwMode="auto">
          <a:xfrm>
            <a:off x="4340225" y="620713"/>
            <a:ext cx="928688" cy="1008062"/>
            <a:chOff x="3969231" y="620688"/>
            <a:chExt cx="929415" cy="1008112"/>
          </a:xfrm>
        </p:grpSpPr>
        <p:sp>
          <p:nvSpPr>
            <p:cNvPr id="18486" name="テキスト ボックス 24"/>
            <p:cNvSpPr txBox="1">
              <a:spLocks noChangeArrowheads="1"/>
            </p:cNvSpPr>
            <p:nvPr/>
          </p:nvSpPr>
          <p:spPr bwMode="auto">
            <a:xfrm>
              <a:off x="3969231" y="620688"/>
              <a:ext cx="652743" cy="369332"/>
            </a:xfrm>
            <a:prstGeom prst="rect">
              <a:avLst/>
            </a:prstGeom>
            <a:noFill/>
            <a:ln w="9525">
              <a:noFill/>
              <a:miter lim="800000"/>
              <a:headEnd/>
              <a:tailEnd/>
            </a:ln>
          </p:spPr>
          <p:txBody>
            <a:bodyPr wrap="none">
              <a:spAutoFit/>
            </a:bodyPr>
            <a:lstStyle/>
            <a:p>
              <a:r>
                <a:rPr lang="en-US" altLang="ja-JP">
                  <a:latin typeface="Calibri" pitchFamily="34" charset="0"/>
                </a:rPr>
                <a:t>1981</a:t>
              </a:r>
              <a:endParaRPr lang="ja-JP" altLang="en-US">
                <a:latin typeface="Calibri" pitchFamily="34" charset="0"/>
              </a:endParaRPr>
            </a:p>
          </p:txBody>
        </p:sp>
        <p:sp>
          <p:nvSpPr>
            <p:cNvPr id="18487" name="テキスト ボックス 28"/>
            <p:cNvSpPr txBox="1">
              <a:spLocks noChangeArrowheads="1"/>
            </p:cNvSpPr>
            <p:nvPr/>
          </p:nvSpPr>
          <p:spPr bwMode="auto">
            <a:xfrm>
              <a:off x="4189926" y="961564"/>
              <a:ext cx="708720" cy="523220"/>
            </a:xfrm>
            <a:prstGeom prst="rect">
              <a:avLst/>
            </a:prstGeom>
            <a:noFill/>
            <a:ln w="9525">
              <a:noFill/>
              <a:miter lim="800000"/>
              <a:headEnd/>
              <a:tailEnd/>
            </a:ln>
          </p:spPr>
          <p:txBody>
            <a:bodyPr wrap="none">
              <a:spAutoFit/>
            </a:bodyPr>
            <a:lstStyle/>
            <a:p>
              <a:r>
                <a:rPr lang="en-US" altLang="ja-JP" sz="1400">
                  <a:latin typeface="Calibri" pitchFamily="34" charset="0"/>
                </a:rPr>
                <a:t>Euro</a:t>
              </a:r>
            </a:p>
            <a:p>
              <a:r>
                <a:rPr lang="en-US" altLang="ja-JP" sz="1400">
                  <a:latin typeface="Calibri" pitchFamily="34" charset="0"/>
                </a:rPr>
                <a:t>Display</a:t>
              </a:r>
              <a:endParaRPr lang="ja-JP" altLang="en-US" sz="1400">
                <a:latin typeface="Calibri" pitchFamily="34" charset="0"/>
              </a:endParaRPr>
            </a:p>
          </p:txBody>
        </p:sp>
        <p:cxnSp>
          <p:nvCxnSpPr>
            <p:cNvPr id="37" name="直線コネクタ 36"/>
            <p:cNvCxnSpPr/>
            <p:nvPr/>
          </p:nvCxnSpPr>
          <p:spPr>
            <a:xfrm>
              <a:off x="4261560" y="908039"/>
              <a:ext cx="0" cy="509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261560" y="981068"/>
              <a:ext cx="435316"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3897" y="1538309"/>
              <a:ext cx="0" cy="9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4213897" y="1417653"/>
              <a:ext cx="47662" cy="1206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448" name="グループ化 5"/>
          <p:cNvGrpSpPr>
            <a:grpSpLocks/>
          </p:cNvGrpSpPr>
          <p:nvPr/>
        </p:nvGrpSpPr>
        <p:grpSpPr bwMode="auto">
          <a:xfrm>
            <a:off x="4708525" y="620713"/>
            <a:ext cx="960438" cy="1008062"/>
            <a:chOff x="4309940" y="620688"/>
            <a:chExt cx="960106" cy="1008112"/>
          </a:xfrm>
        </p:grpSpPr>
        <p:sp>
          <p:nvSpPr>
            <p:cNvPr id="18481" name="テキスト ボックス 25"/>
            <p:cNvSpPr txBox="1">
              <a:spLocks noChangeArrowheads="1"/>
            </p:cNvSpPr>
            <p:nvPr/>
          </p:nvSpPr>
          <p:spPr bwMode="auto">
            <a:xfrm>
              <a:off x="4557683" y="620688"/>
              <a:ext cx="652743" cy="369332"/>
            </a:xfrm>
            <a:prstGeom prst="rect">
              <a:avLst/>
            </a:prstGeom>
            <a:noFill/>
            <a:ln w="9525">
              <a:noFill/>
              <a:miter lim="800000"/>
              <a:headEnd/>
              <a:tailEnd/>
            </a:ln>
          </p:spPr>
          <p:txBody>
            <a:bodyPr wrap="none">
              <a:spAutoFit/>
            </a:bodyPr>
            <a:lstStyle/>
            <a:p>
              <a:r>
                <a:rPr lang="en-US" altLang="ja-JP">
                  <a:latin typeface="Calibri" pitchFamily="34" charset="0"/>
                </a:rPr>
                <a:t>1982</a:t>
              </a:r>
              <a:endParaRPr lang="ja-JP" altLang="en-US">
                <a:latin typeface="Calibri" pitchFamily="34" charset="0"/>
              </a:endParaRPr>
            </a:p>
          </p:txBody>
        </p:sp>
        <p:cxnSp>
          <p:nvCxnSpPr>
            <p:cNvPr id="38" name="直線コネクタ 37"/>
            <p:cNvCxnSpPr/>
            <p:nvPr/>
          </p:nvCxnSpPr>
          <p:spPr>
            <a:xfrm>
              <a:off x="4838395" y="908039"/>
              <a:ext cx="0" cy="509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4835221" y="981068"/>
              <a:ext cx="434825"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309940" y="1538309"/>
              <a:ext cx="0" cy="9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4309940" y="1417653"/>
              <a:ext cx="518934" cy="1206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449" name="グループ化 4"/>
          <p:cNvGrpSpPr>
            <a:grpSpLocks/>
          </p:cNvGrpSpPr>
          <p:nvPr/>
        </p:nvGrpSpPr>
        <p:grpSpPr bwMode="auto">
          <a:xfrm>
            <a:off x="4848225" y="620713"/>
            <a:ext cx="1657350" cy="1008062"/>
            <a:chOff x="4405950" y="620688"/>
            <a:chExt cx="1656184" cy="1008112"/>
          </a:xfrm>
        </p:grpSpPr>
        <p:sp>
          <p:nvSpPr>
            <p:cNvPr id="18475" name="テキスト ボックス 31"/>
            <p:cNvSpPr txBox="1">
              <a:spLocks noChangeArrowheads="1"/>
            </p:cNvSpPr>
            <p:nvPr/>
          </p:nvSpPr>
          <p:spPr bwMode="auto">
            <a:xfrm>
              <a:off x="5126030" y="620688"/>
              <a:ext cx="652743" cy="369332"/>
            </a:xfrm>
            <a:prstGeom prst="rect">
              <a:avLst/>
            </a:prstGeom>
            <a:noFill/>
            <a:ln w="9525">
              <a:noFill/>
              <a:miter lim="800000"/>
              <a:headEnd/>
              <a:tailEnd/>
            </a:ln>
          </p:spPr>
          <p:txBody>
            <a:bodyPr wrap="none">
              <a:spAutoFit/>
            </a:bodyPr>
            <a:lstStyle/>
            <a:p>
              <a:r>
                <a:rPr lang="en-US" altLang="ja-JP">
                  <a:latin typeface="Calibri" pitchFamily="34" charset="0"/>
                </a:rPr>
                <a:t>1983</a:t>
              </a:r>
              <a:endParaRPr lang="ja-JP" altLang="en-US">
                <a:latin typeface="Calibri" pitchFamily="34" charset="0"/>
              </a:endParaRPr>
            </a:p>
          </p:txBody>
        </p:sp>
        <p:sp>
          <p:nvSpPr>
            <p:cNvPr id="18476" name="テキスト ボックス 32"/>
            <p:cNvSpPr txBox="1">
              <a:spLocks noChangeArrowheads="1"/>
            </p:cNvSpPr>
            <p:nvPr/>
          </p:nvSpPr>
          <p:spPr bwMode="auto">
            <a:xfrm>
              <a:off x="5353414" y="961564"/>
              <a:ext cx="708720" cy="523220"/>
            </a:xfrm>
            <a:prstGeom prst="rect">
              <a:avLst/>
            </a:prstGeom>
            <a:noFill/>
            <a:ln w="9525">
              <a:noFill/>
              <a:miter lim="800000"/>
              <a:headEnd/>
              <a:tailEnd/>
            </a:ln>
          </p:spPr>
          <p:txBody>
            <a:bodyPr wrap="none">
              <a:spAutoFit/>
            </a:bodyPr>
            <a:lstStyle/>
            <a:p>
              <a:r>
                <a:rPr lang="en-US" altLang="ja-JP" sz="1400">
                  <a:latin typeface="Calibri" pitchFamily="34" charset="0"/>
                </a:rPr>
                <a:t>Japan</a:t>
              </a:r>
            </a:p>
            <a:p>
              <a:r>
                <a:rPr lang="en-US" altLang="ja-JP" sz="1400">
                  <a:latin typeface="Calibri" pitchFamily="34" charset="0"/>
                </a:rPr>
                <a:t>Display</a:t>
              </a:r>
              <a:endParaRPr lang="ja-JP" altLang="en-US" sz="1400">
                <a:latin typeface="Calibri" pitchFamily="34" charset="0"/>
              </a:endParaRPr>
            </a:p>
          </p:txBody>
        </p:sp>
        <p:cxnSp>
          <p:nvCxnSpPr>
            <p:cNvPr id="39" name="直線コネクタ 38"/>
            <p:cNvCxnSpPr/>
            <p:nvPr/>
          </p:nvCxnSpPr>
          <p:spPr>
            <a:xfrm>
              <a:off x="5413304" y="908039"/>
              <a:ext cx="0" cy="509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5413304" y="981068"/>
              <a:ext cx="436255"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05950" y="1538309"/>
              <a:ext cx="0" cy="9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4405950" y="1417653"/>
              <a:ext cx="1007354" cy="1206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450" name="グループ化 3"/>
          <p:cNvGrpSpPr>
            <a:grpSpLocks/>
          </p:cNvGrpSpPr>
          <p:nvPr/>
        </p:nvGrpSpPr>
        <p:grpSpPr bwMode="auto">
          <a:xfrm>
            <a:off x="5900738" y="620713"/>
            <a:ext cx="1577975" cy="1008062"/>
            <a:chOff x="5270046" y="620688"/>
            <a:chExt cx="1578853" cy="1008112"/>
          </a:xfrm>
        </p:grpSpPr>
        <p:sp>
          <p:nvSpPr>
            <p:cNvPr id="18469" name="テキスト ボックス 26"/>
            <p:cNvSpPr txBox="1">
              <a:spLocks noChangeArrowheads="1"/>
            </p:cNvSpPr>
            <p:nvPr/>
          </p:nvSpPr>
          <p:spPr bwMode="auto">
            <a:xfrm>
              <a:off x="5997843" y="620688"/>
              <a:ext cx="652743" cy="369332"/>
            </a:xfrm>
            <a:prstGeom prst="rect">
              <a:avLst/>
            </a:prstGeom>
            <a:noFill/>
            <a:ln w="9525">
              <a:noFill/>
              <a:miter lim="800000"/>
              <a:headEnd/>
              <a:tailEnd/>
            </a:ln>
          </p:spPr>
          <p:txBody>
            <a:bodyPr wrap="none">
              <a:spAutoFit/>
            </a:bodyPr>
            <a:lstStyle/>
            <a:p>
              <a:r>
                <a:rPr lang="en-US" altLang="ja-JP">
                  <a:latin typeface="Calibri" pitchFamily="34" charset="0"/>
                </a:rPr>
                <a:t>1994</a:t>
              </a:r>
              <a:endParaRPr lang="ja-JP" altLang="en-US">
                <a:latin typeface="Calibri" pitchFamily="34" charset="0"/>
              </a:endParaRPr>
            </a:p>
          </p:txBody>
        </p:sp>
        <p:sp>
          <p:nvSpPr>
            <p:cNvPr id="18470" name="テキスト ボックス 30"/>
            <p:cNvSpPr txBox="1">
              <a:spLocks noChangeArrowheads="1"/>
            </p:cNvSpPr>
            <p:nvPr/>
          </p:nvSpPr>
          <p:spPr bwMode="auto">
            <a:xfrm>
              <a:off x="6249696" y="971436"/>
              <a:ext cx="599203" cy="369332"/>
            </a:xfrm>
            <a:prstGeom prst="rect">
              <a:avLst/>
            </a:prstGeom>
            <a:noFill/>
            <a:ln w="9525">
              <a:noFill/>
              <a:miter lim="800000"/>
              <a:headEnd/>
              <a:tailEnd/>
            </a:ln>
          </p:spPr>
          <p:txBody>
            <a:bodyPr wrap="none">
              <a:spAutoFit/>
            </a:bodyPr>
            <a:lstStyle/>
            <a:p>
              <a:r>
                <a:rPr lang="en-US" altLang="ja-JP" b="1">
                  <a:solidFill>
                    <a:srgbClr val="FF0000"/>
                  </a:solidFill>
                  <a:latin typeface="Calibri" pitchFamily="34" charset="0"/>
                </a:rPr>
                <a:t>IDW</a:t>
              </a:r>
              <a:endParaRPr lang="ja-JP" altLang="en-US" b="1">
                <a:solidFill>
                  <a:srgbClr val="FF0000"/>
                </a:solidFill>
                <a:latin typeface="Calibri" pitchFamily="34" charset="0"/>
              </a:endParaRPr>
            </a:p>
          </p:txBody>
        </p:sp>
        <p:cxnSp>
          <p:nvCxnSpPr>
            <p:cNvPr id="40" name="直線コネクタ 39"/>
            <p:cNvCxnSpPr/>
            <p:nvPr/>
          </p:nvCxnSpPr>
          <p:spPr>
            <a:xfrm>
              <a:off x="6278669" y="908039"/>
              <a:ext cx="0" cy="5096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275492" y="981068"/>
              <a:ext cx="435217"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270046" y="1538309"/>
              <a:ext cx="0" cy="90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5270046" y="1417653"/>
              <a:ext cx="1008623" cy="120656"/>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451" name="グループ化 2"/>
          <p:cNvGrpSpPr>
            <a:grpSpLocks/>
          </p:cNvGrpSpPr>
          <p:nvPr/>
        </p:nvGrpSpPr>
        <p:grpSpPr bwMode="auto">
          <a:xfrm>
            <a:off x="6011863" y="611188"/>
            <a:ext cx="2209800" cy="1017587"/>
            <a:chOff x="5364356" y="611396"/>
            <a:chExt cx="2209946" cy="1017404"/>
          </a:xfrm>
        </p:grpSpPr>
        <p:sp>
          <p:nvSpPr>
            <p:cNvPr id="18462" name="テキスト ボックス 27"/>
            <p:cNvSpPr txBox="1">
              <a:spLocks noChangeArrowheads="1"/>
            </p:cNvSpPr>
            <p:nvPr/>
          </p:nvSpPr>
          <p:spPr bwMode="auto">
            <a:xfrm>
              <a:off x="6633527" y="611396"/>
              <a:ext cx="652743" cy="369332"/>
            </a:xfrm>
            <a:prstGeom prst="rect">
              <a:avLst/>
            </a:prstGeom>
            <a:noFill/>
            <a:ln w="9525">
              <a:noFill/>
              <a:miter lim="800000"/>
              <a:headEnd/>
              <a:tailEnd/>
            </a:ln>
          </p:spPr>
          <p:txBody>
            <a:bodyPr wrap="none">
              <a:spAutoFit/>
            </a:bodyPr>
            <a:lstStyle/>
            <a:p>
              <a:r>
                <a:rPr lang="en-US" altLang="ja-JP">
                  <a:latin typeface="Calibri" pitchFamily="34" charset="0"/>
                </a:rPr>
                <a:t>1995</a:t>
              </a:r>
              <a:endParaRPr lang="ja-JP" altLang="en-US">
                <a:latin typeface="Calibri" pitchFamily="34" charset="0"/>
              </a:endParaRPr>
            </a:p>
          </p:txBody>
        </p:sp>
        <p:grpSp>
          <p:nvGrpSpPr>
            <p:cNvPr id="18463" name="グループ化 1"/>
            <p:cNvGrpSpPr>
              <a:grpSpLocks/>
            </p:cNvGrpSpPr>
            <p:nvPr/>
          </p:nvGrpSpPr>
          <p:grpSpPr bwMode="auto">
            <a:xfrm>
              <a:off x="5364356" y="908720"/>
              <a:ext cx="2209946" cy="720080"/>
              <a:chOff x="5364356" y="908720"/>
              <a:chExt cx="2209946" cy="720080"/>
            </a:xfrm>
          </p:grpSpPr>
          <p:sp>
            <p:nvSpPr>
              <p:cNvPr id="18464" name="テキスト ボックス 33"/>
              <p:cNvSpPr txBox="1">
                <a:spLocks noChangeArrowheads="1"/>
              </p:cNvSpPr>
              <p:nvPr/>
            </p:nvSpPr>
            <p:spPr bwMode="auto">
              <a:xfrm>
                <a:off x="6865582" y="961564"/>
                <a:ext cx="708720" cy="523220"/>
              </a:xfrm>
              <a:prstGeom prst="rect">
                <a:avLst/>
              </a:prstGeom>
              <a:noFill/>
              <a:ln w="9525">
                <a:noFill/>
                <a:miter lim="800000"/>
                <a:headEnd/>
                <a:tailEnd/>
              </a:ln>
            </p:spPr>
            <p:txBody>
              <a:bodyPr wrap="none">
                <a:spAutoFit/>
              </a:bodyPr>
              <a:lstStyle/>
              <a:p>
                <a:r>
                  <a:rPr lang="en-US" altLang="ja-JP" sz="1400">
                    <a:latin typeface="Calibri" pitchFamily="34" charset="0"/>
                  </a:rPr>
                  <a:t>Asia</a:t>
                </a:r>
              </a:p>
              <a:p>
                <a:r>
                  <a:rPr lang="en-US" altLang="ja-JP" sz="1400">
                    <a:latin typeface="Calibri" pitchFamily="34" charset="0"/>
                  </a:rPr>
                  <a:t>Display</a:t>
                </a:r>
                <a:endParaRPr lang="ja-JP" altLang="en-US" sz="1400">
                  <a:latin typeface="Calibri" pitchFamily="34" charset="0"/>
                </a:endParaRPr>
              </a:p>
            </p:txBody>
          </p:sp>
          <p:cxnSp>
            <p:nvCxnSpPr>
              <p:cNvPr id="41" name="直線コネクタ 40"/>
              <p:cNvCxnSpPr/>
              <p:nvPr/>
            </p:nvCxnSpPr>
            <p:spPr>
              <a:xfrm>
                <a:off x="6926559" y="908205"/>
                <a:ext cx="0" cy="509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926559" y="979630"/>
                <a:ext cx="435004"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364356" y="1538329"/>
                <a:ext cx="0" cy="904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5364356" y="1417701"/>
                <a:ext cx="1562203" cy="13967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18452" name="テキスト ボックス 64"/>
          <p:cNvSpPr txBox="1">
            <a:spLocks noChangeArrowheads="1"/>
          </p:cNvSpPr>
          <p:nvPr/>
        </p:nvSpPr>
        <p:spPr bwMode="auto">
          <a:xfrm>
            <a:off x="3132138" y="1125538"/>
            <a:ext cx="490537" cy="368300"/>
          </a:xfrm>
          <a:prstGeom prst="rect">
            <a:avLst/>
          </a:prstGeom>
          <a:noFill/>
          <a:ln w="9525">
            <a:noFill/>
            <a:miter lim="800000"/>
            <a:headEnd/>
            <a:tailEnd/>
          </a:ln>
        </p:spPr>
        <p:txBody>
          <a:bodyPr wrap="none">
            <a:spAutoFit/>
          </a:bodyPr>
          <a:lstStyle/>
          <a:p>
            <a:r>
              <a:rPr lang="en-US" altLang="ja-JP">
                <a:latin typeface="Calibri" pitchFamily="34" charset="0"/>
              </a:rPr>
              <a:t>SID</a:t>
            </a:r>
            <a:endParaRPr lang="ja-JP" altLang="en-US">
              <a:latin typeface="Calibri" pitchFamily="34" charset="0"/>
            </a:endParaRPr>
          </a:p>
        </p:txBody>
      </p:sp>
      <p:sp>
        <p:nvSpPr>
          <p:cNvPr id="18453" name="テキスト ボックス 65"/>
          <p:cNvSpPr txBox="1">
            <a:spLocks noChangeArrowheads="1"/>
          </p:cNvSpPr>
          <p:nvPr/>
        </p:nvSpPr>
        <p:spPr bwMode="auto">
          <a:xfrm>
            <a:off x="7620000" y="4508500"/>
            <a:ext cx="923925" cy="369888"/>
          </a:xfrm>
          <a:prstGeom prst="rect">
            <a:avLst/>
          </a:prstGeom>
          <a:noFill/>
          <a:ln w="9525">
            <a:noFill/>
            <a:miter lim="800000"/>
            <a:headEnd/>
            <a:tailEnd/>
          </a:ln>
        </p:spPr>
        <p:txBody>
          <a:bodyPr wrap="none">
            <a:spAutoFit/>
          </a:bodyPr>
          <a:lstStyle/>
          <a:p>
            <a:r>
              <a:rPr lang="en-US" altLang="ja-JP">
                <a:latin typeface="Calibri" pitchFamily="34" charset="0"/>
              </a:rPr>
              <a:t>4k2k TV</a:t>
            </a:r>
            <a:endParaRPr lang="ja-JP" altLang="en-US">
              <a:latin typeface="Calibri" pitchFamily="34" charset="0"/>
            </a:endParaRPr>
          </a:p>
        </p:txBody>
      </p:sp>
      <p:sp>
        <p:nvSpPr>
          <p:cNvPr id="18454" name="テキスト ボックス 66"/>
          <p:cNvSpPr txBox="1">
            <a:spLocks noChangeArrowheads="1"/>
          </p:cNvSpPr>
          <p:nvPr/>
        </p:nvSpPr>
        <p:spPr bwMode="auto">
          <a:xfrm>
            <a:off x="7607300" y="4806950"/>
            <a:ext cx="1122363" cy="368300"/>
          </a:xfrm>
          <a:prstGeom prst="rect">
            <a:avLst/>
          </a:prstGeom>
          <a:noFill/>
          <a:ln w="9525">
            <a:noFill/>
            <a:miter lim="800000"/>
            <a:headEnd/>
            <a:tailEnd/>
          </a:ln>
        </p:spPr>
        <p:txBody>
          <a:bodyPr wrap="none">
            <a:spAutoFit/>
          </a:bodyPr>
          <a:lstStyle/>
          <a:p>
            <a:r>
              <a:rPr lang="en-US" altLang="ja-JP">
                <a:latin typeface="Calibri" pitchFamily="34" charset="0"/>
              </a:rPr>
              <a:t>curved TV</a:t>
            </a:r>
            <a:endParaRPr lang="ja-JP" altLang="en-US">
              <a:latin typeface="Calibri" pitchFamily="34" charset="0"/>
            </a:endParaRPr>
          </a:p>
        </p:txBody>
      </p:sp>
      <p:sp>
        <p:nvSpPr>
          <p:cNvPr id="18455" name="テキスト ボックス 67"/>
          <p:cNvSpPr txBox="1">
            <a:spLocks noChangeArrowheads="1"/>
          </p:cNvSpPr>
          <p:nvPr/>
        </p:nvSpPr>
        <p:spPr bwMode="auto">
          <a:xfrm>
            <a:off x="7608888" y="3190875"/>
            <a:ext cx="1344612" cy="369888"/>
          </a:xfrm>
          <a:prstGeom prst="rect">
            <a:avLst/>
          </a:prstGeom>
          <a:noFill/>
          <a:ln w="9525">
            <a:noFill/>
            <a:miter lim="800000"/>
            <a:headEnd/>
            <a:tailEnd/>
          </a:ln>
        </p:spPr>
        <p:txBody>
          <a:bodyPr wrap="none">
            <a:spAutoFit/>
          </a:bodyPr>
          <a:lstStyle/>
          <a:p>
            <a:r>
              <a:rPr lang="en-US" altLang="ja-JP">
                <a:latin typeface="Calibri" pitchFamily="34" charset="0"/>
              </a:rPr>
              <a:t>Smartphone</a:t>
            </a:r>
            <a:endParaRPr lang="ja-JP" altLang="en-US">
              <a:latin typeface="Calibri" pitchFamily="34" charset="0"/>
            </a:endParaRPr>
          </a:p>
        </p:txBody>
      </p:sp>
      <p:sp>
        <p:nvSpPr>
          <p:cNvPr id="18456" name="テキスト ボックス 68"/>
          <p:cNvSpPr txBox="1">
            <a:spLocks noChangeArrowheads="1"/>
          </p:cNvSpPr>
          <p:nvPr/>
        </p:nvSpPr>
        <p:spPr bwMode="auto">
          <a:xfrm>
            <a:off x="7594600" y="3455988"/>
            <a:ext cx="755650" cy="369887"/>
          </a:xfrm>
          <a:prstGeom prst="rect">
            <a:avLst/>
          </a:prstGeom>
          <a:noFill/>
          <a:ln w="9525">
            <a:noFill/>
            <a:miter lim="800000"/>
            <a:headEnd/>
            <a:tailEnd/>
          </a:ln>
        </p:spPr>
        <p:txBody>
          <a:bodyPr wrap="none">
            <a:spAutoFit/>
          </a:bodyPr>
          <a:lstStyle/>
          <a:p>
            <a:r>
              <a:rPr lang="en-US" altLang="ja-JP">
                <a:latin typeface="Calibri" pitchFamily="34" charset="0"/>
              </a:rPr>
              <a:t>Tablet</a:t>
            </a:r>
            <a:endParaRPr lang="ja-JP" altLang="en-US">
              <a:latin typeface="Calibri" pitchFamily="34" charset="0"/>
            </a:endParaRPr>
          </a:p>
        </p:txBody>
      </p:sp>
      <p:sp>
        <p:nvSpPr>
          <p:cNvPr id="18457" name="テキスト ボックス 69"/>
          <p:cNvSpPr txBox="1">
            <a:spLocks noChangeArrowheads="1"/>
          </p:cNvSpPr>
          <p:nvPr/>
        </p:nvSpPr>
        <p:spPr bwMode="auto">
          <a:xfrm>
            <a:off x="7637463" y="2592388"/>
            <a:ext cx="427037" cy="369887"/>
          </a:xfrm>
          <a:prstGeom prst="rect">
            <a:avLst/>
          </a:prstGeom>
          <a:noFill/>
          <a:ln w="9525">
            <a:noFill/>
            <a:miter lim="800000"/>
            <a:headEnd/>
            <a:tailEnd/>
          </a:ln>
        </p:spPr>
        <p:txBody>
          <a:bodyPr wrap="none">
            <a:spAutoFit/>
          </a:bodyPr>
          <a:lstStyle/>
          <a:p>
            <a:r>
              <a:rPr lang="en-US" altLang="ja-JP">
                <a:latin typeface="Calibri" pitchFamily="34" charset="0"/>
              </a:rPr>
              <a:t>PC</a:t>
            </a:r>
            <a:endParaRPr lang="ja-JP" altLang="en-US">
              <a:latin typeface="Calibri" pitchFamily="34" charset="0"/>
            </a:endParaRPr>
          </a:p>
        </p:txBody>
      </p:sp>
      <p:sp>
        <p:nvSpPr>
          <p:cNvPr id="18458" name="テキスト ボックス 70"/>
          <p:cNvSpPr txBox="1">
            <a:spLocks noChangeArrowheads="1"/>
          </p:cNvSpPr>
          <p:nvPr/>
        </p:nvSpPr>
        <p:spPr bwMode="auto">
          <a:xfrm>
            <a:off x="7637463" y="5094288"/>
            <a:ext cx="1344612" cy="369887"/>
          </a:xfrm>
          <a:prstGeom prst="rect">
            <a:avLst/>
          </a:prstGeom>
          <a:noFill/>
          <a:ln w="9525">
            <a:noFill/>
            <a:miter lim="800000"/>
            <a:headEnd/>
            <a:tailEnd/>
          </a:ln>
        </p:spPr>
        <p:txBody>
          <a:bodyPr wrap="none">
            <a:spAutoFit/>
          </a:bodyPr>
          <a:lstStyle/>
          <a:p>
            <a:r>
              <a:rPr lang="en-US" altLang="ja-JP">
                <a:latin typeface="Calibri" pitchFamily="34" charset="0"/>
              </a:rPr>
              <a:t>Smartphone</a:t>
            </a:r>
            <a:endParaRPr lang="ja-JP" altLang="en-US">
              <a:latin typeface="Calibri" pitchFamily="34" charset="0"/>
            </a:endParaRPr>
          </a:p>
        </p:txBody>
      </p:sp>
      <p:sp>
        <p:nvSpPr>
          <p:cNvPr id="18459" name="Text Box 5"/>
          <p:cNvSpPr txBox="1">
            <a:spLocks noChangeArrowheads="1"/>
          </p:cNvSpPr>
          <p:nvPr/>
        </p:nvSpPr>
        <p:spPr bwMode="auto">
          <a:xfrm>
            <a:off x="2339975" y="5789613"/>
            <a:ext cx="995363" cy="1023937"/>
          </a:xfrm>
          <a:prstGeom prst="rect">
            <a:avLst/>
          </a:prstGeom>
          <a:solidFill>
            <a:schemeClr val="bg1"/>
          </a:solidFill>
          <a:ln w="9525">
            <a:solidFill>
              <a:schemeClr val="tx1"/>
            </a:solidFill>
            <a:miter lim="800000"/>
            <a:headEnd/>
            <a:tailEnd/>
          </a:ln>
        </p:spPr>
        <p:txBody>
          <a:bodyPr/>
          <a:lstStyle/>
          <a:p>
            <a:pPr algn="ctr">
              <a:spcBef>
                <a:spcPct val="50000"/>
              </a:spcBef>
            </a:pPr>
            <a:r>
              <a:rPr lang="en-US" altLang="ja-JP" sz="1000"/>
              <a:t>1963</a:t>
            </a:r>
          </a:p>
          <a:p>
            <a:pPr algn="ctr">
              <a:spcBef>
                <a:spcPct val="50000"/>
              </a:spcBef>
            </a:pPr>
            <a:r>
              <a:rPr lang="en-US" altLang="ja-JP" sz="1000"/>
              <a:t>Bell Laboratories</a:t>
            </a:r>
            <a:endParaRPr lang="ja-JP" altLang="en-US" sz="1000"/>
          </a:p>
          <a:p>
            <a:pPr algn="ctr">
              <a:lnSpc>
                <a:spcPct val="70000"/>
              </a:lnSpc>
              <a:spcBef>
                <a:spcPct val="50000"/>
              </a:spcBef>
            </a:pPr>
            <a:r>
              <a:rPr lang="en-US" altLang="ja-JP" sz="1000"/>
              <a:t>ZnS with rare earth elements</a:t>
            </a:r>
            <a:endParaRPr lang="ja-JP" altLang="en-US" sz="1000"/>
          </a:p>
        </p:txBody>
      </p:sp>
      <p:sp>
        <p:nvSpPr>
          <p:cNvPr id="18460" name="テキスト ボックス 63"/>
          <p:cNvSpPr txBox="1">
            <a:spLocks noChangeArrowheads="1"/>
          </p:cNvSpPr>
          <p:nvPr/>
        </p:nvSpPr>
        <p:spPr bwMode="auto">
          <a:xfrm>
            <a:off x="4997450" y="2635250"/>
            <a:ext cx="922338" cy="646113"/>
          </a:xfrm>
          <a:prstGeom prst="rect">
            <a:avLst/>
          </a:prstGeom>
          <a:noFill/>
          <a:ln w="9525">
            <a:noFill/>
            <a:miter lim="800000"/>
            <a:headEnd/>
            <a:tailEnd/>
          </a:ln>
        </p:spPr>
        <p:txBody>
          <a:bodyPr wrap="none">
            <a:spAutoFit/>
          </a:bodyPr>
          <a:lstStyle/>
          <a:p>
            <a:r>
              <a:rPr lang="en-US" altLang="ja-JP">
                <a:latin typeface="Calibri" pitchFamily="34" charset="0"/>
              </a:rPr>
              <a:t>TN, STN</a:t>
            </a:r>
          </a:p>
          <a:p>
            <a:r>
              <a:rPr lang="en-US" altLang="ja-JP">
                <a:latin typeface="Calibri" pitchFamily="34" charset="0"/>
              </a:rPr>
              <a:t>TFT</a:t>
            </a:r>
            <a:endParaRPr lang="ja-JP" altLang="en-US">
              <a:latin typeface="Calibri" pitchFamily="34" charset="0"/>
            </a:endParaRPr>
          </a:p>
        </p:txBody>
      </p:sp>
      <p:sp>
        <p:nvSpPr>
          <p:cNvPr id="9" name="スライド番号プレースホルダー 8"/>
          <p:cNvSpPr>
            <a:spLocks noGrp="1"/>
          </p:cNvSpPr>
          <p:nvPr>
            <p:ph type="sldNum" sz="quarter" idx="12"/>
          </p:nvPr>
        </p:nvSpPr>
        <p:spPr/>
        <p:txBody>
          <a:bodyPr/>
          <a:lstStyle/>
          <a:p>
            <a:pPr>
              <a:defRPr/>
            </a:pPr>
            <a:fld id="{4BD42EB3-1E57-4F15-81AF-3494F18B22E3}" type="slidenum">
              <a:rPr lang="ja-JP" altLang="en-US"/>
              <a:pPr>
                <a:defRPr/>
              </a:pPr>
              <a:t>3</a:t>
            </a:fld>
            <a:endParaRPr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タイトル 1"/>
          <p:cNvSpPr>
            <a:spLocks noGrp="1"/>
          </p:cNvSpPr>
          <p:nvPr>
            <p:ph type="title"/>
          </p:nvPr>
        </p:nvSpPr>
        <p:spPr>
          <a:xfrm>
            <a:off x="457200" y="333375"/>
            <a:ext cx="8229600" cy="1143000"/>
          </a:xfrm>
        </p:spPr>
        <p:txBody>
          <a:bodyPr/>
          <a:lstStyle/>
          <a:p>
            <a:pPr eaLnBrk="1" hangingPunct="1"/>
            <a:r>
              <a:rPr lang="en-US" altLang="ja-JP" sz="2800" smtClean="0"/>
              <a:t>The 12th International Display Workshops (2005)</a:t>
            </a:r>
            <a:endParaRPr lang="ja-JP" altLang="en-US" sz="2800" smtClean="0"/>
          </a:p>
        </p:txBody>
      </p:sp>
      <p:sp>
        <p:nvSpPr>
          <p:cNvPr id="73730" name="テキスト ボックス 3"/>
          <p:cNvSpPr txBox="1">
            <a:spLocks noChangeArrowheads="1"/>
          </p:cNvSpPr>
          <p:nvPr/>
        </p:nvSpPr>
        <p:spPr bwMode="auto">
          <a:xfrm>
            <a:off x="-26988" y="1196975"/>
            <a:ext cx="9151938" cy="1076325"/>
          </a:xfrm>
          <a:prstGeom prst="rect">
            <a:avLst/>
          </a:prstGeom>
          <a:noFill/>
          <a:ln w="9525">
            <a:noFill/>
            <a:miter lim="800000"/>
            <a:headEnd/>
            <a:tailEnd/>
          </a:ln>
        </p:spPr>
        <p:txBody>
          <a:bodyPr wrap="none">
            <a:spAutoFit/>
          </a:bodyPr>
          <a:lstStyle/>
          <a:p>
            <a:pPr algn="ctr"/>
            <a:r>
              <a:rPr lang="en-US" altLang="ja-JP" sz="2400">
                <a:latin typeface="Calibri" pitchFamily="34" charset="0"/>
              </a:rPr>
              <a:t>Discharge Time Lag Shortening by Using a New Material Layer in AC PDP</a:t>
            </a:r>
          </a:p>
          <a:p>
            <a:pPr algn="ctr"/>
            <a:r>
              <a:rPr lang="fi-FI" altLang="ja-JP" sz="2000">
                <a:latin typeface="Calibri" pitchFamily="34" charset="0"/>
              </a:rPr>
              <a:t>M. Amatsuchi, A. Hirota, H. Lin, T. Naoi, E. Otani, H. Taniguchi, K. Amemiya</a:t>
            </a:r>
          </a:p>
          <a:p>
            <a:pPr algn="ctr"/>
            <a:r>
              <a:rPr lang="en-US" altLang="ja-JP" sz="2000">
                <a:latin typeface="Calibri" pitchFamily="34" charset="0"/>
              </a:rPr>
              <a:t>Pioneer</a:t>
            </a:r>
            <a:endParaRPr lang="ja-JP" altLang="en-US" sz="2000">
              <a:latin typeface="Calibri" pitchFamily="34" charset="0"/>
            </a:endParaRPr>
          </a:p>
        </p:txBody>
      </p:sp>
      <p:sp>
        <p:nvSpPr>
          <p:cNvPr id="73731" name="テキスト ボックス 6"/>
          <p:cNvSpPr txBox="1">
            <a:spLocks noChangeArrowheads="1"/>
          </p:cNvSpPr>
          <p:nvPr/>
        </p:nvSpPr>
        <p:spPr bwMode="auto">
          <a:xfrm>
            <a:off x="107950" y="5487988"/>
            <a:ext cx="5781675" cy="1016000"/>
          </a:xfrm>
          <a:prstGeom prst="rect">
            <a:avLst/>
          </a:prstGeom>
          <a:noFill/>
          <a:ln w="9525">
            <a:noFill/>
            <a:miter lim="800000"/>
            <a:headEnd/>
            <a:tailEnd/>
          </a:ln>
        </p:spPr>
        <p:txBody>
          <a:bodyPr wrap="none">
            <a:spAutoFit/>
          </a:bodyPr>
          <a:lstStyle/>
          <a:p>
            <a:r>
              <a:rPr lang="en-US" altLang="ja-JP" sz="2000">
                <a:latin typeface="Calibri" pitchFamily="34" charset="0"/>
              </a:rPr>
              <a:t>CEL structure has been developed to improve the</a:t>
            </a:r>
          </a:p>
          <a:p>
            <a:r>
              <a:rPr lang="en-US" altLang="ja-JP" sz="2000">
                <a:latin typeface="Calibri" pitchFamily="34" charset="0"/>
              </a:rPr>
              <a:t>discharge characteristic in PDPs. DLT is reduced to 1/8</a:t>
            </a:r>
          </a:p>
          <a:p>
            <a:r>
              <a:rPr lang="en-US" altLang="ja-JP" sz="2000">
                <a:latin typeface="Calibri" pitchFamily="34" charset="0"/>
              </a:rPr>
              <a:t>in comparison with conventional PDP’s.</a:t>
            </a:r>
          </a:p>
        </p:txBody>
      </p:sp>
      <p:pic>
        <p:nvPicPr>
          <p:cNvPr id="73732" name="Picture 2"/>
          <p:cNvPicPr>
            <a:picLocks noChangeAspect="1" noChangeArrowheads="1"/>
          </p:cNvPicPr>
          <p:nvPr/>
        </p:nvPicPr>
        <p:blipFill>
          <a:blip r:embed="rId3"/>
          <a:srcRect/>
          <a:stretch>
            <a:fillRect/>
          </a:stretch>
        </p:blipFill>
        <p:spPr bwMode="auto">
          <a:xfrm>
            <a:off x="684213" y="2235200"/>
            <a:ext cx="3140075" cy="3170238"/>
          </a:xfrm>
          <a:prstGeom prst="rect">
            <a:avLst/>
          </a:prstGeom>
          <a:noFill/>
          <a:ln w="9525">
            <a:noFill/>
            <a:miter lim="800000"/>
            <a:headEnd/>
            <a:tailEnd/>
          </a:ln>
        </p:spPr>
      </p:pic>
      <p:pic>
        <p:nvPicPr>
          <p:cNvPr id="73733" name="Picture 3"/>
          <p:cNvPicPr>
            <a:picLocks noChangeAspect="1" noChangeArrowheads="1"/>
          </p:cNvPicPr>
          <p:nvPr/>
        </p:nvPicPr>
        <p:blipFill>
          <a:blip r:embed="rId4"/>
          <a:srcRect/>
          <a:stretch>
            <a:fillRect/>
          </a:stretch>
        </p:blipFill>
        <p:spPr bwMode="auto">
          <a:xfrm>
            <a:off x="4859338" y="2235200"/>
            <a:ext cx="3124200" cy="3284538"/>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lstStyle/>
          <a:p>
            <a:pPr>
              <a:defRPr/>
            </a:pPr>
            <a:fld id="{1748B408-B3A1-47BE-86B5-6A607D5D0027}" type="slidenum">
              <a:rPr lang="ja-JP" altLang="en-US"/>
              <a:pPr>
                <a:defRPr/>
              </a:pPr>
              <a:t>30</a:t>
            </a:fld>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テキスト ボックス 6"/>
          <p:cNvSpPr txBox="1">
            <a:spLocks noChangeArrowheads="1"/>
          </p:cNvSpPr>
          <p:nvPr/>
        </p:nvSpPr>
        <p:spPr bwMode="auto">
          <a:xfrm>
            <a:off x="107950" y="765175"/>
            <a:ext cx="5681663" cy="396875"/>
          </a:xfrm>
          <a:prstGeom prst="rect">
            <a:avLst/>
          </a:prstGeom>
          <a:noFill/>
          <a:ln w="9525">
            <a:noFill/>
            <a:miter lim="800000"/>
            <a:headEnd/>
            <a:tailEnd/>
          </a:ln>
        </p:spPr>
        <p:txBody>
          <a:bodyPr wrap="none">
            <a:spAutoFit/>
          </a:bodyPr>
          <a:lstStyle/>
          <a:p>
            <a:r>
              <a:rPr lang="en-US" altLang="ja-JP" sz="2000">
                <a:latin typeface="Calibri" pitchFamily="34" charset="0"/>
              </a:rPr>
              <a:t>PDPs have been explored in the large-size TV market.</a:t>
            </a:r>
          </a:p>
        </p:txBody>
      </p:sp>
      <p:sp>
        <p:nvSpPr>
          <p:cNvPr id="75778" name="テキスト ボックス 10"/>
          <p:cNvSpPr txBox="1">
            <a:spLocks noChangeArrowheads="1"/>
          </p:cNvSpPr>
          <p:nvPr/>
        </p:nvSpPr>
        <p:spPr bwMode="auto">
          <a:xfrm>
            <a:off x="1155700" y="5307013"/>
            <a:ext cx="2357438" cy="584200"/>
          </a:xfrm>
          <a:prstGeom prst="rect">
            <a:avLst/>
          </a:prstGeom>
          <a:noFill/>
          <a:ln w="9525">
            <a:noFill/>
            <a:miter lim="800000"/>
            <a:headEnd/>
            <a:tailEnd/>
          </a:ln>
        </p:spPr>
        <p:txBody>
          <a:bodyPr wrap="none">
            <a:spAutoFit/>
          </a:bodyPr>
          <a:lstStyle/>
          <a:p>
            <a:pPr algn="ctr"/>
            <a:r>
              <a:rPr lang="en-US" altLang="ja-JP">
                <a:latin typeface="Calibri" pitchFamily="34" charset="0"/>
              </a:rPr>
              <a:t> Courtesy of Panasonic</a:t>
            </a:r>
          </a:p>
          <a:p>
            <a:pPr algn="ctr"/>
            <a:r>
              <a:rPr lang="en-US" altLang="ja-JP" sz="1400">
                <a:latin typeface="Calibri" pitchFamily="34" charset="0"/>
              </a:rPr>
              <a:t>(http://panasonic.jp/)</a:t>
            </a:r>
            <a:endParaRPr lang="ja-JP" altLang="en-US" sz="1400">
              <a:latin typeface="Calibri" pitchFamily="34" charset="0"/>
            </a:endParaRPr>
          </a:p>
        </p:txBody>
      </p:sp>
      <p:sp>
        <p:nvSpPr>
          <p:cNvPr id="75779" name="テキスト ボックス 11"/>
          <p:cNvSpPr txBox="1">
            <a:spLocks noChangeArrowheads="1"/>
          </p:cNvSpPr>
          <p:nvPr/>
        </p:nvSpPr>
        <p:spPr bwMode="auto">
          <a:xfrm>
            <a:off x="5845175" y="5229225"/>
            <a:ext cx="2089150" cy="369888"/>
          </a:xfrm>
          <a:prstGeom prst="rect">
            <a:avLst/>
          </a:prstGeom>
          <a:noFill/>
          <a:ln w="9525">
            <a:noFill/>
            <a:miter lim="800000"/>
            <a:headEnd/>
            <a:tailEnd/>
          </a:ln>
        </p:spPr>
        <p:txBody>
          <a:bodyPr wrap="none">
            <a:spAutoFit/>
          </a:bodyPr>
          <a:lstStyle/>
          <a:p>
            <a:r>
              <a:rPr lang="en-US" altLang="ja-JP">
                <a:latin typeface="Calibri" pitchFamily="34" charset="0"/>
              </a:rPr>
              <a:t> Courtesy of Pioneer</a:t>
            </a:r>
            <a:endParaRPr lang="ja-JP" altLang="en-US">
              <a:latin typeface="Calibri" pitchFamily="34" charset="0"/>
            </a:endParaRPr>
          </a:p>
        </p:txBody>
      </p:sp>
      <p:pic>
        <p:nvPicPr>
          <p:cNvPr id="75780" name="Picture 2"/>
          <p:cNvPicPr>
            <a:picLocks noChangeAspect="1" noChangeArrowheads="1"/>
          </p:cNvPicPr>
          <p:nvPr/>
        </p:nvPicPr>
        <p:blipFill>
          <a:blip r:embed="rId3"/>
          <a:srcRect/>
          <a:stretch>
            <a:fillRect/>
          </a:stretch>
        </p:blipFill>
        <p:spPr bwMode="auto">
          <a:xfrm>
            <a:off x="277813" y="2097088"/>
            <a:ext cx="4114800" cy="2667000"/>
          </a:xfrm>
          <a:prstGeom prst="rect">
            <a:avLst/>
          </a:prstGeom>
          <a:noFill/>
          <a:ln w="9525">
            <a:noFill/>
            <a:miter lim="800000"/>
            <a:headEnd/>
            <a:tailEnd/>
          </a:ln>
        </p:spPr>
      </p:pic>
      <p:pic>
        <p:nvPicPr>
          <p:cNvPr id="75781" name="Picture 3"/>
          <p:cNvPicPr>
            <a:picLocks noChangeAspect="1" noChangeArrowheads="1"/>
          </p:cNvPicPr>
          <p:nvPr/>
        </p:nvPicPr>
        <p:blipFill>
          <a:blip r:embed="rId4"/>
          <a:srcRect/>
          <a:stretch>
            <a:fillRect/>
          </a:stretch>
        </p:blipFill>
        <p:spPr bwMode="auto">
          <a:xfrm>
            <a:off x="5148263" y="2181225"/>
            <a:ext cx="3238500" cy="249872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ACC8BB80-73CC-47ED-BDEF-A102D0AADE3D}" type="slidenum">
              <a:rPr lang="ja-JP" altLang="en-US"/>
              <a:pPr>
                <a:defRPr/>
              </a:pPr>
              <a:t>31</a:t>
            </a:fld>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a:xfrm>
            <a:off x="457200" y="333375"/>
            <a:ext cx="8229600" cy="1143000"/>
          </a:xfrm>
        </p:spPr>
        <p:txBody>
          <a:bodyPr/>
          <a:lstStyle/>
          <a:p>
            <a:pPr eaLnBrk="1" hangingPunct="1"/>
            <a:r>
              <a:rPr lang="en-US" altLang="ja-JP" sz="2800" smtClean="0"/>
              <a:t>The 12th International Display Workshops (2005)</a:t>
            </a:r>
            <a:endParaRPr lang="ja-JP" altLang="en-US" sz="2800" smtClean="0"/>
          </a:p>
        </p:txBody>
      </p:sp>
      <p:sp>
        <p:nvSpPr>
          <p:cNvPr id="77826" name="テキスト ボックス 3"/>
          <p:cNvSpPr txBox="1">
            <a:spLocks noChangeArrowheads="1"/>
          </p:cNvSpPr>
          <p:nvPr/>
        </p:nvSpPr>
        <p:spPr bwMode="auto">
          <a:xfrm>
            <a:off x="822325" y="1196975"/>
            <a:ext cx="7453313" cy="1446213"/>
          </a:xfrm>
          <a:prstGeom prst="rect">
            <a:avLst/>
          </a:prstGeom>
          <a:noFill/>
          <a:ln w="9525">
            <a:noFill/>
            <a:miter lim="800000"/>
            <a:headEnd/>
            <a:tailEnd/>
          </a:ln>
        </p:spPr>
        <p:txBody>
          <a:bodyPr wrap="none">
            <a:spAutoFit/>
          </a:bodyPr>
          <a:lstStyle/>
          <a:p>
            <a:pPr algn="ctr"/>
            <a:r>
              <a:rPr lang="en-US" altLang="ja-JP" sz="2400">
                <a:latin typeface="Calibri" pitchFamily="34" charset="0"/>
              </a:rPr>
              <a:t>High performance FET using transparent amorphous oxide</a:t>
            </a:r>
          </a:p>
          <a:p>
            <a:pPr algn="ctr"/>
            <a:r>
              <a:rPr lang="en-US" altLang="ja-JP" sz="2400">
                <a:latin typeface="Calibri" pitchFamily="34" charset="0"/>
              </a:rPr>
              <a:t>semiconductors as channel layer on plastic substrate</a:t>
            </a:r>
          </a:p>
          <a:p>
            <a:pPr algn="ctr"/>
            <a:r>
              <a:rPr lang="fi-FI" altLang="ja-JP" sz="2000">
                <a:latin typeface="Calibri" pitchFamily="34" charset="0"/>
              </a:rPr>
              <a:t>H, Hosono, K. Nomura, T. Kamiya</a:t>
            </a:r>
          </a:p>
          <a:p>
            <a:pPr algn="ctr"/>
            <a:r>
              <a:rPr lang="en-US" altLang="ja-JP" sz="2000">
                <a:latin typeface="Calibri" pitchFamily="34" charset="0"/>
              </a:rPr>
              <a:t>Tokyo Institute of Technology</a:t>
            </a:r>
            <a:endParaRPr lang="ja-JP" altLang="en-US" sz="2000">
              <a:latin typeface="Calibri" pitchFamily="34" charset="0"/>
            </a:endParaRPr>
          </a:p>
        </p:txBody>
      </p:sp>
      <p:sp>
        <p:nvSpPr>
          <p:cNvPr id="77827" name="テキスト ボックス 6"/>
          <p:cNvSpPr txBox="1">
            <a:spLocks noChangeArrowheads="1"/>
          </p:cNvSpPr>
          <p:nvPr/>
        </p:nvSpPr>
        <p:spPr bwMode="auto">
          <a:xfrm>
            <a:off x="206375" y="5589588"/>
            <a:ext cx="8350250" cy="1322387"/>
          </a:xfrm>
          <a:prstGeom prst="rect">
            <a:avLst/>
          </a:prstGeom>
          <a:noFill/>
          <a:ln w="9525">
            <a:noFill/>
            <a:miter lim="800000"/>
            <a:headEnd/>
            <a:tailEnd/>
          </a:ln>
        </p:spPr>
        <p:txBody>
          <a:bodyPr wrap="none">
            <a:spAutoFit/>
          </a:bodyPr>
          <a:lstStyle/>
          <a:p>
            <a:r>
              <a:rPr lang="en-US" altLang="ja-JP" sz="2000">
                <a:latin typeface="Calibri" pitchFamily="34" charset="0"/>
              </a:rPr>
              <a:t>The room temperature fabrication of transparent and flexible thin film</a:t>
            </a:r>
          </a:p>
          <a:p>
            <a:r>
              <a:rPr lang="en-US" altLang="ja-JP" sz="2000">
                <a:latin typeface="Calibri" pitchFamily="34" charset="0"/>
              </a:rPr>
              <a:t>transistors (TFTs) using an amorphous oxide semiconductor (AOS) in an</a:t>
            </a:r>
          </a:p>
          <a:p>
            <a:r>
              <a:rPr lang="en-US" altLang="ja-JP" sz="2000">
                <a:latin typeface="Calibri" pitchFamily="34" charset="0"/>
              </a:rPr>
              <a:t>IGZO system on a polyethylene terephthalate thin film substrate was reported.</a:t>
            </a:r>
          </a:p>
          <a:p>
            <a:r>
              <a:rPr lang="en-US" altLang="ja-JP" sz="2000">
                <a:latin typeface="Calibri" pitchFamily="34" charset="0"/>
              </a:rPr>
              <a:t>Now oxide TFTs are applied to LCD monitors, smartphones and tablet PCs.</a:t>
            </a:r>
          </a:p>
        </p:txBody>
      </p:sp>
      <p:sp>
        <p:nvSpPr>
          <p:cNvPr id="77828" name="テキスト ボックス 2"/>
          <p:cNvSpPr txBox="1">
            <a:spLocks noChangeArrowheads="1"/>
          </p:cNvSpPr>
          <p:nvPr/>
        </p:nvSpPr>
        <p:spPr bwMode="auto">
          <a:xfrm>
            <a:off x="5421313" y="5054600"/>
            <a:ext cx="1323975" cy="338138"/>
          </a:xfrm>
          <a:prstGeom prst="rect">
            <a:avLst/>
          </a:prstGeom>
          <a:noFill/>
          <a:ln w="9525">
            <a:noFill/>
            <a:miter lim="800000"/>
            <a:headEnd/>
            <a:tailEnd/>
          </a:ln>
        </p:spPr>
        <p:txBody>
          <a:bodyPr wrap="none">
            <a:spAutoFit/>
          </a:bodyPr>
          <a:lstStyle/>
          <a:p>
            <a:r>
              <a:rPr lang="en-US" altLang="ja-JP" sz="1600">
                <a:latin typeface="Calibri" pitchFamily="34" charset="0"/>
              </a:rPr>
              <a:t>Flexible TTFTs</a:t>
            </a:r>
            <a:endParaRPr lang="ja-JP" altLang="en-US" sz="1600">
              <a:latin typeface="Calibri" pitchFamily="34" charset="0"/>
            </a:endParaRPr>
          </a:p>
        </p:txBody>
      </p:sp>
      <p:sp>
        <p:nvSpPr>
          <p:cNvPr id="77829" name="テキスト ボックス 9"/>
          <p:cNvSpPr txBox="1">
            <a:spLocks noChangeArrowheads="1"/>
          </p:cNvSpPr>
          <p:nvPr/>
        </p:nvSpPr>
        <p:spPr bwMode="auto">
          <a:xfrm>
            <a:off x="403225" y="4902200"/>
            <a:ext cx="2676525" cy="585788"/>
          </a:xfrm>
          <a:prstGeom prst="rect">
            <a:avLst/>
          </a:prstGeom>
          <a:noFill/>
          <a:ln w="9525">
            <a:noFill/>
            <a:miter lim="800000"/>
            <a:headEnd/>
            <a:tailEnd/>
          </a:ln>
        </p:spPr>
        <p:txBody>
          <a:bodyPr wrap="none">
            <a:spAutoFit/>
          </a:bodyPr>
          <a:lstStyle/>
          <a:p>
            <a:r>
              <a:rPr lang="en-US" altLang="ja-JP" sz="1600">
                <a:latin typeface="Calibri" pitchFamily="34" charset="0"/>
              </a:rPr>
              <a:t>Schematic orbital drawings </a:t>
            </a:r>
          </a:p>
          <a:p>
            <a:r>
              <a:rPr lang="en-US" altLang="ja-JP" sz="1600">
                <a:latin typeface="Calibri" pitchFamily="34" charset="0"/>
              </a:rPr>
              <a:t>for the carrier transport paths</a:t>
            </a:r>
            <a:endParaRPr lang="ja-JP" altLang="en-US" sz="1600">
              <a:latin typeface="Calibri" pitchFamily="34" charset="0"/>
            </a:endParaRPr>
          </a:p>
        </p:txBody>
      </p:sp>
      <p:pic>
        <p:nvPicPr>
          <p:cNvPr id="77830" name="Picture 2"/>
          <p:cNvPicPr>
            <a:picLocks noChangeAspect="1" noChangeArrowheads="1"/>
          </p:cNvPicPr>
          <p:nvPr/>
        </p:nvPicPr>
        <p:blipFill>
          <a:blip r:embed="rId3"/>
          <a:srcRect/>
          <a:stretch>
            <a:fillRect/>
          </a:stretch>
        </p:blipFill>
        <p:spPr bwMode="auto">
          <a:xfrm>
            <a:off x="971550" y="2327275"/>
            <a:ext cx="1539875" cy="2568575"/>
          </a:xfrm>
          <a:prstGeom prst="rect">
            <a:avLst/>
          </a:prstGeom>
          <a:noFill/>
          <a:ln w="9525">
            <a:noFill/>
            <a:miter lim="800000"/>
            <a:headEnd/>
            <a:tailEnd/>
          </a:ln>
        </p:spPr>
      </p:pic>
      <p:pic>
        <p:nvPicPr>
          <p:cNvPr id="77831" name="Picture 3"/>
          <p:cNvPicPr>
            <a:picLocks noChangeAspect="1" noChangeArrowheads="1"/>
          </p:cNvPicPr>
          <p:nvPr/>
        </p:nvPicPr>
        <p:blipFill>
          <a:blip r:embed="rId4"/>
          <a:srcRect/>
          <a:stretch>
            <a:fillRect/>
          </a:stretch>
        </p:blipFill>
        <p:spPr bwMode="auto">
          <a:xfrm>
            <a:off x="3094038" y="2960688"/>
            <a:ext cx="2574925" cy="1692275"/>
          </a:xfrm>
          <a:prstGeom prst="rect">
            <a:avLst/>
          </a:prstGeom>
          <a:noFill/>
          <a:ln w="9525">
            <a:noFill/>
            <a:miter lim="800000"/>
            <a:headEnd/>
            <a:tailEnd/>
          </a:ln>
        </p:spPr>
      </p:pic>
      <p:pic>
        <p:nvPicPr>
          <p:cNvPr id="77832" name="Picture 4"/>
          <p:cNvPicPr>
            <a:picLocks noChangeAspect="1" noChangeArrowheads="1"/>
          </p:cNvPicPr>
          <p:nvPr/>
        </p:nvPicPr>
        <p:blipFill>
          <a:blip r:embed="rId5"/>
          <a:srcRect/>
          <a:stretch>
            <a:fillRect/>
          </a:stretch>
        </p:blipFill>
        <p:spPr bwMode="auto">
          <a:xfrm>
            <a:off x="6154738" y="2740025"/>
            <a:ext cx="2400300" cy="2133600"/>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lstStyle/>
          <a:p>
            <a:pPr>
              <a:defRPr/>
            </a:pPr>
            <a:fld id="{78E3DE7C-AD83-4903-9374-1E9A39ABFF03}" type="slidenum">
              <a:rPr lang="ja-JP" altLang="en-US"/>
              <a:pPr>
                <a:defRPr/>
              </a:pPr>
              <a:t>32</a:t>
            </a:fld>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タイトル 1"/>
          <p:cNvSpPr>
            <a:spLocks noGrp="1"/>
          </p:cNvSpPr>
          <p:nvPr>
            <p:ph type="title"/>
          </p:nvPr>
        </p:nvSpPr>
        <p:spPr>
          <a:xfrm>
            <a:off x="1560513" y="908050"/>
            <a:ext cx="5832475" cy="504825"/>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Novel Keywords Appearing at IDW</a:t>
            </a:r>
            <a:endParaRPr lang="ja-JP" altLang="en-US" sz="2800" smtClean="0">
              <a:solidFill>
                <a:srgbClr val="FFFF00"/>
              </a:solidFill>
              <a:ea typeface="メイリオ" pitchFamily="50" charset="-128"/>
              <a:cs typeface="メイリオ" pitchFamily="50" charset="-128"/>
            </a:endParaRPr>
          </a:p>
        </p:txBody>
      </p:sp>
      <p:sp>
        <p:nvSpPr>
          <p:cNvPr id="79874" name="テキスト ボックス 4"/>
          <p:cNvSpPr txBox="1">
            <a:spLocks noChangeArrowheads="1"/>
          </p:cNvSpPr>
          <p:nvPr/>
        </p:nvSpPr>
        <p:spPr bwMode="auto">
          <a:xfrm>
            <a:off x="2195513" y="2133600"/>
            <a:ext cx="4562475" cy="4400550"/>
          </a:xfrm>
          <a:prstGeom prst="rect">
            <a:avLst/>
          </a:prstGeom>
          <a:noFill/>
          <a:ln w="9525">
            <a:noFill/>
            <a:miter lim="800000"/>
            <a:headEnd/>
            <a:tailEnd/>
          </a:ln>
        </p:spPr>
        <p:txBody>
          <a:bodyPr wrap="none">
            <a:spAutoFit/>
          </a:bodyPr>
          <a:lstStyle/>
          <a:p>
            <a:r>
              <a:rPr lang="en-US" altLang="ja-JP" sz="2800">
                <a:latin typeface="Calibri" pitchFamily="34" charset="0"/>
              </a:rPr>
              <a:t>Quantum Dots</a:t>
            </a:r>
          </a:p>
          <a:p>
            <a:r>
              <a:rPr lang="en-US" altLang="ja-JP" sz="2800">
                <a:latin typeface="Calibri" pitchFamily="34" charset="0"/>
              </a:rPr>
              <a:t>Nanotechnolgy, Nanoparticles</a:t>
            </a:r>
          </a:p>
          <a:p>
            <a:r>
              <a:rPr lang="en-US" altLang="ja-JP" sz="2800">
                <a:latin typeface="Calibri" pitchFamily="34" charset="0"/>
              </a:rPr>
              <a:t>Fullerene</a:t>
            </a:r>
          </a:p>
          <a:p>
            <a:r>
              <a:rPr lang="en-US" altLang="ja-JP" sz="2800">
                <a:latin typeface="Calibri" pitchFamily="34" charset="0"/>
              </a:rPr>
              <a:t>Graphene </a:t>
            </a:r>
          </a:p>
          <a:p>
            <a:r>
              <a:rPr lang="en-US" altLang="ja-JP" sz="2800">
                <a:latin typeface="Calibri" pitchFamily="34" charset="0"/>
              </a:rPr>
              <a:t>Luminance Efficiency, cd/W</a:t>
            </a:r>
          </a:p>
          <a:p>
            <a:r>
              <a:rPr lang="en-US" altLang="ja-JP" sz="2800">
                <a:latin typeface="Calibri" pitchFamily="34" charset="0"/>
              </a:rPr>
              <a:t>Flexible display </a:t>
            </a:r>
          </a:p>
          <a:p>
            <a:r>
              <a:rPr lang="en-US" altLang="ja-JP" sz="2800">
                <a:latin typeface="Calibri" pitchFamily="34" charset="0"/>
              </a:rPr>
              <a:t>e-Book</a:t>
            </a:r>
          </a:p>
          <a:p>
            <a:r>
              <a:rPr lang="en-US" altLang="ja-JP" sz="2800">
                <a:latin typeface="Calibri" pitchFamily="34" charset="0"/>
              </a:rPr>
              <a:t>Wearable display</a:t>
            </a:r>
          </a:p>
          <a:p>
            <a:r>
              <a:rPr lang="en-US" altLang="ja-JP" sz="2800">
                <a:latin typeface="Calibri" pitchFamily="34" charset="0"/>
              </a:rPr>
              <a:t>FSC-LCD</a:t>
            </a:r>
          </a:p>
          <a:p>
            <a:r>
              <a:rPr lang="en-US" altLang="ja-JP" sz="2800">
                <a:latin typeface="Calibri" pitchFamily="34" charset="0"/>
              </a:rPr>
              <a:t>4kx2k TV</a:t>
            </a:r>
          </a:p>
        </p:txBody>
      </p:sp>
      <p:sp>
        <p:nvSpPr>
          <p:cNvPr id="2" name="スライド番号プレースホルダー 1"/>
          <p:cNvSpPr>
            <a:spLocks noGrp="1"/>
          </p:cNvSpPr>
          <p:nvPr>
            <p:ph type="sldNum" sz="quarter" idx="12"/>
          </p:nvPr>
        </p:nvSpPr>
        <p:spPr/>
        <p:txBody>
          <a:bodyPr/>
          <a:lstStyle/>
          <a:p>
            <a:pPr>
              <a:defRPr/>
            </a:pPr>
            <a:fld id="{683AC21D-427B-4255-9946-52F9123C3D13}" type="slidenum">
              <a:rPr lang="ja-JP" altLang="en-US"/>
              <a:pPr>
                <a:defRPr/>
              </a:pPr>
              <a:t>33</a:t>
            </a:fld>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タイトル 1"/>
          <p:cNvSpPr>
            <a:spLocks noGrp="1"/>
          </p:cNvSpPr>
          <p:nvPr>
            <p:ph type="title"/>
          </p:nvPr>
        </p:nvSpPr>
        <p:spPr>
          <a:xfrm>
            <a:off x="1663700" y="765175"/>
            <a:ext cx="5724525" cy="503238"/>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Conclusions</a:t>
            </a:r>
            <a:endParaRPr lang="ja-JP" altLang="en-US" sz="2800" smtClean="0">
              <a:solidFill>
                <a:srgbClr val="FFFF00"/>
              </a:solidFill>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a:defRPr/>
            </a:pPr>
            <a:fld id="{3764109F-9430-4A69-8FE4-4D21708D03B8}" type="slidenum">
              <a:rPr lang="ja-JP" altLang="en-US"/>
              <a:pPr>
                <a:defRPr/>
              </a:pPr>
              <a:t>34</a:t>
            </a:fld>
            <a:endParaRPr lang="ja-JP" altLang="en-US"/>
          </a:p>
        </p:txBody>
      </p:sp>
      <p:sp>
        <p:nvSpPr>
          <p:cNvPr id="81923" name="テキスト ボックス 6"/>
          <p:cNvSpPr txBox="1">
            <a:spLocks noChangeArrowheads="1"/>
          </p:cNvSpPr>
          <p:nvPr/>
        </p:nvSpPr>
        <p:spPr bwMode="auto">
          <a:xfrm>
            <a:off x="1033463" y="1225550"/>
            <a:ext cx="6985000" cy="5632450"/>
          </a:xfrm>
          <a:prstGeom prst="rect">
            <a:avLst/>
          </a:prstGeom>
          <a:noFill/>
          <a:ln w="9525">
            <a:noFill/>
            <a:miter lim="800000"/>
            <a:headEnd/>
            <a:tailEnd/>
          </a:ln>
        </p:spPr>
        <p:txBody>
          <a:bodyPr>
            <a:spAutoFit/>
          </a:bodyPr>
          <a:lstStyle/>
          <a:p>
            <a:pPr marL="514350" indent="-514350">
              <a:buFontTx/>
              <a:buAutoNum type="arabicPeriod"/>
            </a:pPr>
            <a:r>
              <a:rPr lang="en-US" altLang="ja-JP" sz="2400">
                <a:latin typeface="Calibri" pitchFamily="34" charset="0"/>
              </a:rPr>
              <a:t>IDW has kept its nature of integrating a wide varieties of topics over 20 years in information display.</a:t>
            </a:r>
          </a:p>
          <a:p>
            <a:pPr marL="514350" indent="-514350">
              <a:buFontTx/>
              <a:buAutoNum type="arabicPeriod"/>
            </a:pPr>
            <a:endParaRPr lang="en-US" altLang="ja-JP" sz="2400">
              <a:latin typeface="Calibri" pitchFamily="34" charset="0"/>
            </a:endParaRPr>
          </a:p>
          <a:p>
            <a:pPr marL="514350" indent="-514350">
              <a:buFontTx/>
              <a:buAutoNum type="arabicPeriod"/>
            </a:pPr>
            <a:r>
              <a:rPr lang="en-US" altLang="ja-JP" sz="2400">
                <a:latin typeface="Calibri" pitchFamily="34" charset="0"/>
              </a:rPr>
              <a:t>In IDW, we learn new ideas from each other, directly beyond our individual specialty, affiliations, and nations, to push forward to establish an IT ubiquitous age through information display.</a:t>
            </a:r>
          </a:p>
          <a:p>
            <a:pPr marL="514350" indent="-514350">
              <a:buFontTx/>
              <a:buAutoNum type="arabicPeriod"/>
            </a:pPr>
            <a:endParaRPr lang="en-US" altLang="ja-JP" sz="2400">
              <a:latin typeface="Calibri" pitchFamily="34" charset="0"/>
            </a:endParaRPr>
          </a:p>
          <a:p>
            <a:pPr marL="514350" indent="-514350">
              <a:buFontTx/>
              <a:buAutoNum type="arabicPeriod"/>
            </a:pPr>
            <a:r>
              <a:rPr lang="en-US" altLang="ja-JP" sz="2400">
                <a:latin typeface="Calibri" pitchFamily="34" charset="0"/>
              </a:rPr>
              <a:t>Through IDW, we learn a lot of interesting things to do, but some of them seem hard to accomplish; we will make an effort to find solutions for these problems through IDW.</a:t>
            </a:r>
          </a:p>
          <a:p>
            <a:pPr marL="514350" indent="-514350">
              <a:buFontTx/>
              <a:buAutoNum type="arabicPeriod"/>
            </a:pPr>
            <a:endParaRPr lang="en-US" altLang="ja-JP" sz="2400">
              <a:latin typeface="Calibri" pitchFamily="34" charset="0"/>
            </a:endParaRPr>
          </a:p>
          <a:p>
            <a:pPr marL="514350" indent="-514350">
              <a:buFontTx/>
              <a:buAutoNum type="arabicPeriod"/>
            </a:pPr>
            <a:r>
              <a:rPr lang="en-US" altLang="ja-JP" sz="2400">
                <a:latin typeface="Calibri" pitchFamily="34" charset="0"/>
              </a:rPr>
              <a:t>Information Display is forever!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タイトル 1"/>
          <p:cNvSpPr txBox="1">
            <a:spLocks/>
          </p:cNvSpPr>
          <p:nvPr/>
        </p:nvSpPr>
        <p:spPr bwMode="auto">
          <a:xfrm>
            <a:off x="1511300" y="908050"/>
            <a:ext cx="5724525" cy="504825"/>
          </a:xfrm>
          <a:prstGeom prst="rect">
            <a:avLst/>
          </a:prstGeom>
          <a:solidFill>
            <a:srgbClr val="0070C0"/>
          </a:solidFill>
          <a:ln w="9525">
            <a:noFill/>
            <a:miter lim="800000"/>
            <a:headEnd/>
            <a:tailEnd/>
          </a:ln>
        </p:spPr>
        <p:txBody>
          <a:bodyPr anchor="ctr"/>
          <a:lstStyle/>
          <a:p>
            <a:pPr algn="ctr" fontAlgn="ctr"/>
            <a:r>
              <a:rPr lang="en-US" altLang="ja-JP" sz="2800">
                <a:solidFill>
                  <a:srgbClr val="FFFF00"/>
                </a:solidFill>
                <a:latin typeface="Calibri" pitchFamily="34" charset="0"/>
                <a:ea typeface="メイリオ" pitchFamily="50" charset="-128"/>
                <a:cs typeface="メイリオ" pitchFamily="50" charset="-128"/>
              </a:rPr>
              <a:t>Acknowledgements</a:t>
            </a:r>
            <a:endParaRPr lang="ja-JP" altLang="en-US" sz="2800">
              <a:solidFill>
                <a:srgbClr val="FFFF00"/>
              </a:solidFill>
              <a:latin typeface="Calibri" pitchFamily="34" charset="0"/>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a:defRPr/>
            </a:pPr>
            <a:fld id="{E9C6B717-E234-49E5-9507-F3E8509F7C97}" type="slidenum">
              <a:rPr lang="ja-JP" altLang="en-US"/>
              <a:pPr>
                <a:defRPr/>
              </a:pPr>
              <a:t>35</a:t>
            </a:fld>
            <a:endParaRPr lang="ja-JP" altLang="en-US"/>
          </a:p>
        </p:txBody>
      </p:sp>
      <p:sp>
        <p:nvSpPr>
          <p:cNvPr id="83971" name="テキスト ボックス 3"/>
          <p:cNvSpPr txBox="1">
            <a:spLocks noChangeArrowheads="1"/>
          </p:cNvSpPr>
          <p:nvPr/>
        </p:nvSpPr>
        <p:spPr bwMode="auto">
          <a:xfrm>
            <a:off x="1403350" y="1773238"/>
            <a:ext cx="6481763" cy="3937000"/>
          </a:xfrm>
          <a:prstGeom prst="rect">
            <a:avLst/>
          </a:prstGeom>
          <a:noFill/>
          <a:ln w="9525">
            <a:noFill/>
            <a:miter lim="800000"/>
            <a:headEnd/>
            <a:tailEnd/>
          </a:ln>
        </p:spPr>
        <p:txBody>
          <a:bodyPr>
            <a:spAutoFit/>
          </a:bodyPr>
          <a:lstStyle/>
          <a:p>
            <a:r>
              <a:rPr lang="en-US" altLang="ja-JP" sz="3600">
                <a:latin typeface="Calibri" pitchFamily="34" charset="0"/>
              </a:rPr>
              <a:t>I thank the organizers of this IDW 2013, which looks towards the future.</a:t>
            </a:r>
          </a:p>
          <a:p>
            <a:r>
              <a:rPr lang="en-US" altLang="ja-JP" sz="3600">
                <a:latin typeface="Calibri" pitchFamily="34" charset="0"/>
              </a:rPr>
              <a:t>Taking this opportunity, we thank our pioneers who shared OUR GREAT HERITAGE by showing you their photos.</a:t>
            </a:r>
            <a:endParaRPr lang="ja-JP" altLang="en-US" sz="360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A0D20475-1E85-40B8-9AD9-A3174D810769}" type="slidenum">
              <a:rPr lang="ja-JP" altLang="en-US"/>
              <a:pPr>
                <a:defRPr/>
              </a:pPr>
              <a:t>36</a:t>
            </a:fld>
            <a:endParaRPr lang="ja-JP" altLang="en-US"/>
          </a:p>
        </p:txBody>
      </p:sp>
      <p:sp>
        <p:nvSpPr>
          <p:cNvPr id="86018" name="タイトル 1"/>
          <p:cNvSpPr>
            <a:spLocks noGrp="1"/>
          </p:cNvSpPr>
          <p:nvPr>
            <p:ph type="title"/>
          </p:nvPr>
        </p:nvSpPr>
        <p:spPr>
          <a:xfrm>
            <a:off x="1258888" y="779463"/>
            <a:ext cx="6626225" cy="576262"/>
          </a:xfrm>
          <a:solidFill>
            <a:srgbClr val="0070C0"/>
          </a:solidFill>
        </p:spPr>
        <p:txBody>
          <a:bodyPr/>
          <a:lstStyle/>
          <a:p>
            <a:pPr eaLnBrk="1" fontAlgn="ctr" hangingPunct="1"/>
            <a:r>
              <a:rPr lang="en-US" altLang="ja-JP" sz="2000" smtClean="0">
                <a:solidFill>
                  <a:srgbClr val="FFFF00"/>
                </a:solidFill>
                <a:ea typeface="メイリオ" pitchFamily="50" charset="-128"/>
                <a:cs typeface="メイリオ" pitchFamily="50" charset="-128"/>
              </a:rPr>
              <a:t>SID Celebrated 50</a:t>
            </a:r>
            <a:r>
              <a:rPr lang="en-US" altLang="ja-JP" sz="2000" baseline="30000" smtClean="0">
                <a:solidFill>
                  <a:srgbClr val="FFFF00"/>
                </a:solidFill>
                <a:ea typeface="メイリオ" pitchFamily="50" charset="-128"/>
                <a:cs typeface="メイリオ" pitchFamily="50" charset="-128"/>
              </a:rPr>
              <a:t>th</a:t>
            </a:r>
            <a:r>
              <a:rPr lang="en-US" altLang="ja-JP" sz="2000" smtClean="0">
                <a:solidFill>
                  <a:srgbClr val="FFFF00"/>
                </a:solidFill>
                <a:ea typeface="メイリオ" pitchFamily="50" charset="-128"/>
                <a:cs typeface="メイリオ" pitchFamily="50" charset="-128"/>
              </a:rPr>
              <a:t> Anniversary in 2012:</a:t>
            </a:r>
            <a:br>
              <a:rPr lang="en-US" altLang="ja-JP" sz="2000" smtClean="0">
                <a:solidFill>
                  <a:srgbClr val="FFFF00"/>
                </a:solidFill>
                <a:ea typeface="メイリオ" pitchFamily="50" charset="-128"/>
                <a:cs typeface="メイリオ" pitchFamily="50" charset="-128"/>
              </a:rPr>
            </a:br>
            <a:r>
              <a:rPr lang="en-US" altLang="ja-JP" sz="2000" smtClean="0">
                <a:solidFill>
                  <a:srgbClr val="FFFF00"/>
                </a:solidFill>
                <a:ea typeface="メイリオ" pitchFamily="50" charset="-128"/>
                <a:cs typeface="メイリオ" pitchFamily="50" charset="-128"/>
              </a:rPr>
              <a:t>Pioneers in SID</a:t>
            </a:r>
            <a:endParaRPr lang="ja-JP" altLang="en-US" sz="2000" smtClean="0">
              <a:solidFill>
                <a:srgbClr val="FFFF00"/>
              </a:solidFill>
              <a:ea typeface="メイリオ" pitchFamily="50" charset="-128"/>
              <a:cs typeface="メイリオ" pitchFamily="50" charset="-128"/>
            </a:endParaRPr>
          </a:p>
        </p:txBody>
      </p:sp>
      <p:sp>
        <p:nvSpPr>
          <p:cNvPr id="86019" name="正方形/長方形 1"/>
          <p:cNvSpPr>
            <a:spLocks noChangeArrowheads="1"/>
          </p:cNvSpPr>
          <p:nvPr/>
        </p:nvSpPr>
        <p:spPr bwMode="auto">
          <a:xfrm>
            <a:off x="395288" y="2655888"/>
            <a:ext cx="8353425" cy="1323975"/>
          </a:xfrm>
          <a:prstGeom prst="rect">
            <a:avLst/>
          </a:prstGeom>
          <a:noFill/>
          <a:ln w="9525">
            <a:noFill/>
            <a:miter lim="800000"/>
            <a:headEnd/>
            <a:tailEnd/>
          </a:ln>
        </p:spPr>
        <p:txBody>
          <a:bodyPr>
            <a:spAutoFit/>
          </a:bodyPr>
          <a:lstStyle/>
          <a:p>
            <a:r>
              <a:rPr lang="en-US" altLang="ja-JP" sz="1600" i="1">
                <a:latin typeface="Calibri" pitchFamily="34" charset="0"/>
              </a:rPr>
              <a:t>SID 50th Anniversary Ceremony: L-R - Bob Knepper (Charter Member who attended first meeting), Larry Tannas (50th Anniversary Chairman, Not Charter Member), Bob Schmahl (Very Early Active Member), Erv Ulbrich (Charter Member/Ceremony Chairman), Pete Baron (Gave Paper at First SID Conference), Dail Doucette (Charter Member who attended first meeting), Phil Damon (Charter Member who attended first meeting).</a:t>
            </a:r>
            <a:endParaRPr lang="en-US" altLang="ja-JP" sz="1600">
              <a:latin typeface="Calibri" pitchFamily="34" charset="0"/>
            </a:endParaRPr>
          </a:p>
        </p:txBody>
      </p:sp>
      <p:sp>
        <p:nvSpPr>
          <p:cNvPr id="86020" name="正方形/長方形 2"/>
          <p:cNvSpPr>
            <a:spLocks noChangeArrowheads="1"/>
          </p:cNvSpPr>
          <p:nvPr/>
        </p:nvSpPr>
        <p:spPr bwMode="auto">
          <a:xfrm>
            <a:off x="485775" y="6300788"/>
            <a:ext cx="8208963" cy="584200"/>
          </a:xfrm>
          <a:prstGeom prst="rect">
            <a:avLst/>
          </a:prstGeom>
          <a:noFill/>
          <a:ln w="9525">
            <a:noFill/>
            <a:miter lim="800000"/>
            <a:headEnd/>
            <a:tailEnd/>
          </a:ln>
        </p:spPr>
        <p:txBody>
          <a:bodyPr>
            <a:spAutoFit/>
          </a:bodyPr>
          <a:lstStyle/>
          <a:p>
            <a:r>
              <a:rPr lang="en-US" altLang="ja-JP" sz="1600" i="1">
                <a:latin typeface="Calibri" pitchFamily="34" charset="0"/>
              </a:rPr>
              <a:t>L-R - Larry Tannas (1988-89), Erv Ulbrich (1976-77), Brian Berkeley (2012-2013), Paul Drzaic (2008-9), Larry Weber (2006-07).  The man sitting down is Phil Damon (1970-71).</a:t>
            </a:r>
            <a:endParaRPr lang="ja-JP" altLang="en-US" sz="1600">
              <a:latin typeface="Calibri" pitchFamily="34" charset="0"/>
            </a:endParaRPr>
          </a:p>
        </p:txBody>
      </p:sp>
      <p:pic>
        <p:nvPicPr>
          <p:cNvPr id="86021" name="Picture 2"/>
          <p:cNvPicPr>
            <a:picLocks noChangeAspect="1" noChangeArrowheads="1"/>
          </p:cNvPicPr>
          <p:nvPr/>
        </p:nvPicPr>
        <p:blipFill>
          <a:blip r:embed="rId3"/>
          <a:srcRect/>
          <a:stretch>
            <a:fillRect/>
          </a:stretch>
        </p:blipFill>
        <p:spPr bwMode="auto">
          <a:xfrm>
            <a:off x="2051050" y="1398588"/>
            <a:ext cx="4762500" cy="1257300"/>
          </a:xfrm>
          <a:prstGeom prst="rect">
            <a:avLst/>
          </a:prstGeom>
          <a:noFill/>
          <a:ln w="9525">
            <a:noFill/>
            <a:miter lim="800000"/>
            <a:headEnd/>
            <a:tailEnd/>
          </a:ln>
        </p:spPr>
      </p:pic>
      <p:pic>
        <p:nvPicPr>
          <p:cNvPr id="86022" name="Picture 3"/>
          <p:cNvPicPr>
            <a:picLocks noChangeAspect="1" noChangeArrowheads="1"/>
          </p:cNvPicPr>
          <p:nvPr/>
        </p:nvPicPr>
        <p:blipFill>
          <a:blip r:embed="rId4"/>
          <a:srcRect/>
          <a:stretch>
            <a:fillRect/>
          </a:stretch>
        </p:blipFill>
        <p:spPr bwMode="auto">
          <a:xfrm>
            <a:off x="2493963" y="3937000"/>
            <a:ext cx="3878262"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D2E2F531-08D2-4899-8619-634CCB7E16F0}" type="slidenum">
              <a:rPr lang="ja-JP" altLang="en-US"/>
              <a:pPr>
                <a:defRPr/>
              </a:pPr>
              <a:t>37</a:t>
            </a:fld>
            <a:endParaRPr lang="ja-JP" altLang="en-US"/>
          </a:p>
        </p:txBody>
      </p:sp>
      <p:sp>
        <p:nvSpPr>
          <p:cNvPr id="88066" name="タイトル 1"/>
          <p:cNvSpPr>
            <a:spLocks noGrp="1"/>
          </p:cNvSpPr>
          <p:nvPr>
            <p:ph type="title"/>
          </p:nvPr>
        </p:nvSpPr>
        <p:spPr>
          <a:xfrm>
            <a:off x="1938338" y="765175"/>
            <a:ext cx="5267325" cy="488950"/>
          </a:xfrm>
          <a:solidFill>
            <a:srgbClr val="0070C0"/>
          </a:solidFill>
        </p:spPr>
        <p:txBody>
          <a:bodyPr/>
          <a:lstStyle/>
          <a:p>
            <a:pPr eaLnBrk="1" fontAlgn="ctr" hangingPunct="1"/>
            <a:r>
              <a:rPr lang="en-US" altLang="ja-JP" sz="3200" smtClean="0">
                <a:solidFill>
                  <a:srgbClr val="FFFF00"/>
                </a:solidFill>
                <a:ea typeface="メイリオ" pitchFamily="50" charset="-128"/>
                <a:cs typeface="メイリオ" pitchFamily="50" charset="-128"/>
              </a:rPr>
              <a:t>Pioneers in Japan</a:t>
            </a:r>
            <a:endParaRPr lang="ja-JP" altLang="en-US" sz="3200" smtClean="0">
              <a:solidFill>
                <a:srgbClr val="FFFF00"/>
              </a:solidFill>
              <a:ea typeface="メイリオ" pitchFamily="50" charset="-128"/>
              <a:cs typeface="メイリオ" pitchFamily="50" charset="-128"/>
            </a:endParaRPr>
          </a:p>
        </p:txBody>
      </p:sp>
      <p:sp>
        <p:nvSpPr>
          <p:cNvPr id="88067" name="サブタイトル 2"/>
          <p:cNvSpPr>
            <a:spLocks noGrp="1"/>
          </p:cNvSpPr>
          <p:nvPr>
            <p:ph idx="1"/>
          </p:nvPr>
        </p:nvSpPr>
        <p:spPr>
          <a:xfrm>
            <a:off x="3708400" y="1628775"/>
            <a:ext cx="5256213" cy="4752975"/>
          </a:xfrm>
        </p:spPr>
        <p:txBody>
          <a:bodyPr/>
          <a:lstStyle/>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Sanai Mito	(SID Fellow 1976)</a:t>
            </a:r>
          </a:p>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Director, Sharp Laboratory</a:t>
            </a: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Koichi Miyaji	 (SID Fellow 1977)</a:t>
            </a:r>
          </a:p>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President, Shibaura Institute of Technology</a:t>
            </a: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endParaRPr lang="en-US" altLang="ja-JP" sz="2400" smtClean="0">
              <a:solidFill>
                <a:srgbClr val="0D0D0D"/>
              </a:solidFill>
              <a:ea typeface="メイリオ" pitchFamily="50" charset="-128"/>
              <a:cs typeface="メイリオ" pitchFamily="50" charset="-128"/>
            </a:endParaRPr>
          </a:p>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Gentaro Miyazaki  (SID Fellow 1978)</a:t>
            </a:r>
          </a:p>
          <a:p>
            <a:pPr marL="0" indent="0" eaLnBrk="1" hangingPunct="1">
              <a:spcBef>
                <a:spcPct val="0"/>
              </a:spcBef>
              <a:buFont typeface="Arial" charset="0"/>
              <a:buNone/>
            </a:pPr>
            <a:r>
              <a:rPr lang="en-US" altLang="ja-JP" sz="2400" smtClean="0">
                <a:solidFill>
                  <a:srgbClr val="0D0D0D"/>
                </a:solidFill>
                <a:ea typeface="メイリオ" pitchFamily="50" charset="-128"/>
                <a:cs typeface="メイリオ" pitchFamily="50" charset="-128"/>
              </a:rPr>
              <a:t>Hitachi, color TV</a:t>
            </a:r>
          </a:p>
        </p:txBody>
      </p:sp>
      <p:pic>
        <p:nvPicPr>
          <p:cNvPr id="1027" name="Picture 3"/>
          <p:cNvPicPr>
            <a:picLocks noChangeAspect="1" noChangeArrowheads="1"/>
          </p:cNvPicPr>
          <p:nvPr/>
        </p:nvPicPr>
        <p:blipFill>
          <a:blip r:embed="rId3">
            <a:extLst/>
          </a:blip>
          <a:srcRect/>
          <a:stretch>
            <a:fillRect/>
          </a:stretch>
        </p:blipFill>
        <p:spPr bwMode="auto">
          <a:xfrm>
            <a:off x="2172608" y="3140968"/>
            <a:ext cx="1434710" cy="2064890"/>
          </a:xfrm>
          <a:prstGeom prst="rect">
            <a:avLst/>
          </a:prstGeom>
          <a:noFill/>
          <a:ln>
            <a:noFill/>
          </a:ln>
          <a:effectLst>
            <a:softEdge rad="139700"/>
          </a:effectLst>
          <a:extLst/>
        </p:spPr>
      </p:pic>
      <p:pic>
        <p:nvPicPr>
          <p:cNvPr id="1028" name="Picture 4"/>
          <p:cNvPicPr>
            <a:picLocks noChangeAspect="1" noChangeArrowheads="1"/>
          </p:cNvPicPr>
          <p:nvPr/>
        </p:nvPicPr>
        <p:blipFill>
          <a:blip r:embed="rId4">
            <a:extLst/>
          </a:blip>
          <a:srcRect/>
          <a:stretch>
            <a:fillRect/>
          </a:stretch>
        </p:blipFill>
        <p:spPr bwMode="auto">
          <a:xfrm>
            <a:off x="2033711" y="5205858"/>
            <a:ext cx="1712503" cy="1667063"/>
          </a:xfrm>
          <a:prstGeom prst="rect">
            <a:avLst/>
          </a:prstGeom>
          <a:noFill/>
          <a:ln>
            <a:noFill/>
          </a:ln>
          <a:effectLst>
            <a:softEdge rad="152400"/>
          </a:effectLst>
          <a:extLst/>
        </p:spPr>
      </p:pic>
      <p:pic>
        <p:nvPicPr>
          <p:cNvPr id="2" name="Picture 2"/>
          <p:cNvPicPr>
            <a:picLocks noChangeAspect="1" noChangeArrowheads="1"/>
          </p:cNvPicPr>
          <p:nvPr/>
        </p:nvPicPr>
        <p:blipFill>
          <a:blip r:embed="rId5">
            <a:extLst/>
          </a:blip>
          <a:srcRect/>
          <a:stretch>
            <a:fillRect/>
          </a:stretch>
        </p:blipFill>
        <p:spPr bwMode="auto">
          <a:xfrm>
            <a:off x="2053932" y="1182520"/>
            <a:ext cx="1712503" cy="1958448"/>
          </a:xfrm>
          <a:prstGeom prst="rect">
            <a:avLst/>
          </a:prstGeom>
          <a:noFill/>
          <a:ln>
            <a:noFill/>
          </a:ln>
          <a:effectLst>
            <a:softEdge rad="228600"/>
          </a:effectLs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テキスト ボックス 5"/>
          <p:cNvSpPr txBox="1">
            <a:spLocks noChangeArrowheads="1"/>
          </p:cNvSpPr>
          <p:nvPr/>
        </p:nvSpPr>
        <p:spPr bwMode="auto">
          <a:xfrm>
            <a:off x="793750" y="6096000"/>
            <a:ext cx="7489825" cy="708025"/>
          </a:xfrm>
          <a:prstGeom prst="rect">
            <a:avLst/>
          </a:prstGeom>
          <a:noFill/>
          <a:ln w="9525">
            <a:noFill/>
            <a:miter lim="800000"/>
            <a:headEnd/>
            <a:tailEnd/>
          </a:ln>
        </p:spPr>
        <p:txBody>
          <a:bodyPr>
            <a:spAutoFit/>
          </a:bodyPr>
          <a:lstStyle/>
          <a:p>
            <a:pPr algn="ctr"/>
            <a:r>
              <a:rPr lang="en-US" altLang="ja-JP" sz="4000">
                <a:latin typeface="Calibri" pitchFamily="34" charset="0"/>
              </a:rPr>
              <a:t>Tokyo,After JAPAN DISPLAY 1986</a:t>
            </a:r>
          </a:p>
        </p:txBody>
      </p:sp>
      <p:sp>
        <p:nvSpPr>
          <p:cNvPr id="90114" name="タイトル 1"/>
          <p:cNvSpPr txBox="1">
            <a:spLocks/>
          </p:cNvSpPr>
          <p:nvPr/>
        </p:nvSpPr>
        <p:spPr bwMode="auto">
          <a:xfrm>
            <a:off x="1277938" y="779463"/>
            <a:ext cx="6521450" cy="488950"/>
          </a:xfrm>
          <a:prstGeom prst="rect">
            <a:avLst/>
          </a:prstGeom>
          <a:solidFill>
            <a:srgbClr val="0070C0"/>
          </a:solidFill>
          <a:ln w="9525">
            <a:noFill/>
            <a:miter lim="800000"/>
            <a:headEnd/>
            <a:tailEnd/>
          </a:ln>
        </p:spPr>
        <p:txBody>
          <a:bodyPr anchor="ctr"/>
          <a:lstStyle/>
          <a:p>
            <a:pPr algn="ctr" fontAlgn="ctr"/>
            <a:r>
              <a:rPr lang="en-US" altLang="ja-JP" sz="3200">
                <a:solidFill>
                  <a:srgbClr val="FFFF00"/>
                </a:solidFill>
                <a:latin typeface="Calibri" pitchFamily="34" charset="0"/>
                <a:ea typeface="メイリオ" pitchFamily="50" charset="-128"/>
                <a:cs typeface="メイリオ" pitchFamily="50" charset="-128"/>
              </a:rPr>
              <a:t>Pioneers Got Together </a:t>
            </a:r>
            <a:endParaRPr lang="ja-JP" altLang="en-US" sz="3200">
              <a:solidFill>
                <a:srgbClr val="FFFF00"/>
              </a:solidFill>
              <a:latin typeface="Calibri" pitchFamily="34" charset="0"/>
              <a:ea typeface="メイリオ" pitchFamily="50" charset="-128"/>
              <a:cs typeface="メイリオ" pitchFamily="50" charset="-128"/>
            </a:endParaRPr>
          </a:p>
        </p:txBody>
      </p:sp>
      <p:pic>
        <p:nvPicPr>
          <p:cNvPr id="90115" name="Picture 2"/>
          <p:cNvPicPr>
            <a:picLocks noChangeAspect="1" noChangeArrowheads="1"/>
          </p:cNvPicPr>
          <p:nvPr/>
        </p:nvPicPr>
        <p:blipFill>
          <a:blip r:embed="rId3"/>
          <a:srcRect/>
          <a:stretch>
            <a:fillRect/>
          </a:stretch>
        </p:blipFill>
        <p:spPr bwMode="auto">
          <a:xfrm>
            <a:off x="1233488" y="1379538"/>
            <a:ext cx="6735762" cy="4716462"/>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E42B8130-F067-4332-AEDF-7E73BC4462DB}" type="slidenum">
              <a:rPr lang="ja-JP" altLang="en-US"/>
              <a:pPr>
                <a:defRPr/>
              </a:pPr>
              <a:t>38</a:t>
            </a:fld>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BEA37A31-5F92-47B7-BC42-269092FFCC23}" type="slidenum">
              <a:rPr lang="ja-JP" altLang="en-US"/>
              <a:pPr>
                <a:defRPr/>
              </a:pPr>
              <a:t>39</a:t>
            </a:fld>
            <a:endParaRPr lang="ja-JP" altLang="en-US"/>
          </a:p>
        </p:txBody>
      </p:sp>
      <p:sp>
        <p:nvSpPr>
          <p:cNvPr id="92162" name="テキスト ボックス 6"/>
          <p:cNvSpPr txBox="1">
            <a:spLocks noChangeArrowheads="1"/>
          </p:cNvSpPr>
          <p:nvPr/>
        </p:nvSpPr>
        <p:spPr bwMode="auto">
          <a:xfrm>
            <a:off x="627063" y="5780088"/>
            <a:ext cx="7848600" cy="1077912"/>
          </a:xfrm>
          <a:prstGeom prst="rect">
            <a:avLst/>
          </a:prstGeom>
          <a:noFill/>
          <a:ln w="9525">
            <a:noFill/>
            <a:miter lim="800000"/>
            <a:headEnd/>
            <a:tailEnd/>
          </a:ln>
        </p:spPr>
        <p:txBody>
          <a:bodyPr>
            <a:spAutoFit/>
          </a:bodyPr>
          <a:lstStyle/>
          <a:p>
            <a:pPr algn="ctr"/>
            <a:r>
              <a:rPr lang="en-US" altLang="ja-JP" sz="3200">
                <a:latin typeface="Calibri" pitchFamily="34" charset="0"/>
              </a:rPr>
              <a:t>Seoul, Korea Before the 1</a:t>
            </a:r>
            <a:r>
              <a:rPr lang="en-US" altLang="ja-JP" sz="3200" baseline="30000">
                <a:latin typeface="Calibri" pitchFamily="34" charset="0"/>
              </a:rPr>
              <a:t>st</a:t>
            </a:r>
            <a:r>
              <a:rPr lang="en-US" altLang="ja-JP" sz="3200">
                <a:latin typeface="Calibri" pitchFamily="34" charset="0"/>
              </a:rPr>
              <a:t> Japan –korea Information Display Meeting (1992)</a:t>
            </a:r>
          </a:p>
        </p:txBody>
      </p:sp>
      <p:sp>
        <p:nvSpPr>
          <p:cNvPr id="92163" name="タイトル 1"/>
          <p:cNvSpPr txBox="1">
            <a:spLocks/>
          </p:cNvSpPr>
          <p:nvPr/>
        </p:nvSpPr>
        <p:spPr bwMode="auto">
          <a:xfrm>
            <a:off x="1277938" y="779463"/>
            <a:ext cx="6521450" cy="488950"/>
          </a:xfrm>
          <a:prstGeom prst="rect">
            <a:avLst/>
          </a:prstGeom>
          <a:solidFill>
            <a:srgbClr val="0070C0"/>
          </a:solidFill>
          <a:ln w="9525">
            <a:noFill/>
            <a:miter lim="800000"/>
            <a:headEnd/>
            <a:tailEnd/>
          </a:ln>
        </p:spPr>
        <p:txBody>
          <a:bodyPr anchor="ctr"/>
          <a:lstStyle/>
          <a:p>
            <a:pPr algn="ctr" fontAlgn="ctr"/>
            <a:r>
              <a:rPr lang="en-US" altLang="ja-JP" sz="3200">
                <a:solidFill>
                  <a:srgbClr val="FFFF00"/>
                </a:solidFill>
                <a:latin typeface="Calibri" pitchFamily="34" charset="0"/>
                <a:ea typeface="メイリオ" pitchFamily="50" charset="-128"/>
                <a:cs typeface="メイリオ" pitchFamily="50" charset="-128"/>
              </a:rPr>
              <a:t>Pioneers Got Together </a:t>
            </a:r>
            <a:endParaRPr lang="ja-JP" altLang="en-US" sz="3200">
              <a:solidFill>
                <a:srgbClr val="FFFF00"/>
              </a:solidFill>
              <a:latin typeface="Calibri" pitchFamily="34" charset="0"/>
              <a:ea typeface="メイリオ" pitchFamily="50" charset="-128"/>
              <a:cs typeface="メイリオ" pitchFamily="50" charset="-128"/>
            </a:endParaRPr>
          </a:p>
        </p:txBody>
      </p:sp>
      <p:pic>
        <p:nvPicPr>
          <p:cNvPr id="92164" name="Picture 2"/>
          <p:cNvPicPr>
            <a:picLocks noChangeAspect="1" noChangeArrowheads="1"/>
          </p:cNvPicPr>
          <p:nvPr/>
        </p:nvPicPr>
        <p:blipFill>
          <a:blip r:embed="rId3"/>
          <a:srcRect/>
          <a:stretch>
            <a:fillRect/>
          </a:stretch>
        </p:blipFill>
        <p:spPr bwMode="auto">
          <a:xfrm>
            <a:off x="1333500" y="1363663"/>
            <a:ext cx="6405563"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78F331D-888B-4930-8521-006137EEA7C9}" type="slidenum">
              <a:rPr lang="ja-JP" altLang="en-US">
                <a:solidFill>
                  <a:schemeClr val="tx1"/>
                </a:solidFill>
              </a:rPr>
              <a:pPr>
                <a:defRPr/>
              </a:pPr>
              <a:t>4</a:t>
            </a:fld>
            <a:endParaRPr lang="ja-JP" altLang="en-US">
              <a:solidFill>
                <a:schemeClr val="tx1"/>
              </a:solidFill>
            </a:endParaRPr>
          </a:p>
        </p:txBody>
      </p:sp>
      <p:sp>
        <p:nvSpPr>
          <p:cNvPr id="20482" name="タイトル 1"/>
          <p:cNvSpPr>
            <a:spLocks noGrp="1"/>
          </p:cNvSpPr>
          <p:nvPr>
            <p:ph type="title"/>
          </p:nvPr>
        </p:nvSpPr>
        <p:spPr>
          <a:xfrm>
            <a:off x="1060450" y="765175"/>
            <a:ext cx="6877050" cy="719138"/>
          </a:xfrm>
          <a:solidFill>
            <a:srgbClr val="0070C0"/>
          </a:solidFill>
        </p:spPr>
        <p:txBody>
          <a:bodyPr/>
          <a:lstStyle/>
          <a:p>
            <a:pPr eaLnBrk="1" fontAlgn="ctr" hangingPunct="1"/>
            <a:r>
              <a:rPr lang="en-US" altLang="ja-JP" sz="2400" smtClean="0">
                <a:solidFill>
                  <a:srgbClr val="FFFF00"/>
                </a:solidFill>
                <a:ea typeface="メイリオ" pitchFamily="50" charset="-128"/>
                <a:cs typeface="メイリオ" pitchFamily="50" charset="-128"/>
              </a:rPr>
              <a:t>The Dawn of IDW in 1994 and Circulation of IDRC/Japan Display, Asia Dsiplay, EuroDisplay</a:t>
            </a:r>
            <a:endParaRPr lang="ja-JP" altLang="en-US" sz="2400" smtClean="0">
              <a:solidFill>
                <a:srgbClr val="FFFF00"/>
              </a:solidFill>
              <a:ea typeface="メイリオ" pitchFamily="50" charset="-128"/>
              <a:cs typeface="メイリオ" pitchFamily="50" charset="-128"/>
            </a:endParaRPr>
          </a:p>
        </p:txBody>
      </p:sp>
      <p:sp>
        <p:nvSpPr>
          <p:cNvPr id="20483" name="テキスト ボックス 1"/>
          <p:cNvSpPr txBox="1">
            <a:spLocks noChangeArrowheads="1"/>
          </p:cNvSpPr>
          <p:nvPr/>
        </p:nvSpPr>
        <p:spPr bwMode="auto">
          <a:xfrm>
            <a:off x="1773238" y="3570288"/>
            <a:ext cx="863600" cy="460375"/>
          </a:xfrm>
          <a:prstGeom prst="rect">
            <a:avLst/>
          </a:prstGeom>
          <a:noFill/>
          <a:ln w="9525">
            <a:solidFill>
              <a:schemeClr val="accent1"/>
            </a:solidFill>
            <a:miter lim="800000"/>
            <a:headEnd/>
            <a:tailEnd/>
          </a:ln>
        </p:spPr>
        <p:txBody>
          <a:bodyPr>
            <a:spAutoFit/>
          </a:bodyPr>
          <a:lstStyle/>
          <a:p>
            <a:pPr algn="ctr"/>
            <a:r>
              <a:rPr lang="en-US" altLang="ja-JP" sz="2400">
                <a:latin typeface="Calibri" pitchFamily="34" charset="0"/>
              </a:rPr>
              <a:t>IDRC</a:t>
            </a:r>
            <a:endParaRPr lang="ja-JP" altLang="en-US" sz="2400">
              <a:latin typeface="Calibri" pitchFamily="34" charset="0"/>
            </a:endParaRPr>
          </a:p>
        </p:txBody>
      </p:sp>
      <p:sp>
        <p:nvSpPr>
          <p:cNvPr id="20484" name="テキスト ボックス 7"/>
          <p:cNvSpPr txBox="1">
            <a:spLocks noChangeArrowheads="1"/>
          </p:cNvSpPr>
          <p:nvPr/>
        </p:nvSpPr>
        <p:spPr bwMode="auto">
          <a:xfrm>
            <a:off x="6237288" y="3629025"/>
            <a:ext cx="863600" cy="461963"/>
          </a:xfrm>
          <a:prstGeom prst="rect">
            <a:avLst/>
          </a:prstGeom>
          <a:noFill/>
          <a:ln w="9525">
            <a:solidFill>
              <a:schemeClr val="accent1"/>
            </a:solidFill>
            <a:miter lim="800000"/>
            <a:headEnd/>
            <a:tailEnd/>
          </a:ln>
        </p:spPr>
        <p:txBody>
          <a:bodyPr>
            <a:spAutoFit/>
          </a:bodyPr>
          <a:lstStyle/>
          <a:p>
            <a:pPr algn="ctr"/>
            <a:r>
              <a:rPr lang="en-US" altLang="ja-JP" sz="2400">
                <a:latin typeface="Calibri" pitchFamily="34" charset="0"/>
              </a:rPr>
              <a:t>IDRC</a:t>
            </a:r>
            <a:endParaRPr lang="ja-JP" altLang="en-US" sz="2400">
              <a:latin typeface="Calibri" pitchFamily="34" charset="0"/>
            </a:endParaRPr>
          </a:p>
        </p:txBody>
      </p:sp>
      <p:sp>
        <p:nvSpPr>
          <p:cNvPr id="20485" name="テキスト ボックス 12"/>
          <p:cNvSpPr txBox="1">
            <a:spLocks noChangeArrowheads="1"/>
          </p:cNvSpPr>
          <p:nvPr/>
        </p:nvSpPr>
        <p:spPr bwMode="auto">
          <a:xfrm>
            <a:off x="198438" y="4679950"/>
            <a:ext cx="1574800" cy="1323975"/>
          </a:xfrm>
          <a:prstGeom prst="rect">
            <a:avLst/>
          </a:prstGeom>
          <a:noFill/>
          <a:ln w="9525">
            <a:noFill/>
            <a:miter lim="800000"/>
            <a:headEnd/>
            <a:tailEnd/>
          </a:ln>
        </p:spPr>
        <p:txBody>
          <a:bodyPr>
            <a:spAutoFit/>
          </a:bodyPr>
          <a:lstStyle/>
          <a:p>
            <a:pPr algn="ctr"/>
            <a:r>
              <a:rPr lang="en-US" altLang="ja-JP" sz="2000">
                <a:latin typeface="Calibri" pitchFamily="34" charset="0"/>
              </a:rPr>
              <a:t>Japan Display</a:t>
            </a:r>
          </a:p>
          <a:p>
            <a:pPr algn="ctr"/>
            <a:r>
              <a:rPr lang="en-US" altLang="ja-JP" sz="2000">
                <a:latin typeface="Calibri" pitchFamily="34" charset="0"/>
              </a:rPr>
              <a:t>1983</a:t>
            </a:r>
          </a:p>
          <a:p>
            <a:pPr algn="ctr"/>
            <a:endParaRPr lang="en-US" altLang="ja-JP" sz="2000">
              <a:latin typeface="Calibri" pitchFamily="34" charset="0"/>
            </a:endParaRPr>
          </a:p>
          <a:p>
            <a:pPr algn="ctr"/>
            <a:r>
              <a:rPr lang="en-US" altLang="ja-JP" sz="2000">
                <a:latin typeface="Calibri" pitchFamily="34" charset="0"/>
              </a:rPr>
              <a:t>1992</a:t>
            </a:r>
            <a:endParaRPr lang="ja-JP" altLang="en-US" sz="2000">
              <a:latin typeface="Calibri" pitchFamily="34" charset="0"/>
            </a:endParaRPr>
          </a:p>
        </p:txBody>
      </p:sp>
      <p:sp>
        <p:nvSpPr>
          <p:cNvPr id="20486" name="テキスト ボックス 13"/>
          <p:cNvSpPr txBox="1">
            <a:spLocks noChangeArrowheads="1"/>
          </p:cNvSpPr>
          <p:nvPr/>
        </p:nvSpPr>
        <p:spPr bwMode="auto">
          <a:xfrm>
            <a:off x="836613" y="1517650"/>
            <a:ext cx="2736850" cy="708025"/>
          </a:xfrm>
          <a:prstGeom prst="rect">
            <a:avLst/>
          </a:prstGeom>
          <a:noFill/>
          <a:ln w="9525">
            <a:noFill/>
            <a:miter lim="800000"/>
            <a:headEnd/>
            <a:tailEnd/>
          </a:ln>
        </p:spPr>
        <p:txBody>
          <a:bodyPr>
            <a:spAutoFit/>
          </a:bodyPr>
          <a:lstStyle/>
          <a:p>
            <a:pPr algn="ctr"/>
            <a:r>
              <a:rPr lang="en-US" altLang="ja-JP" sz="2000">
                <a:latin typeface="Calibri" pitchFamily="34" charset="0"/>
              </a:rPr>
              <a:t>1980</a:t>
            </a:r>
            <a:r>
              <a:rPr lang="ja-JP" altLang="en-US" sz="2000">
                <a:latin typeface="Calibri" pitchFamily="34" charset="0"/>
              </a:rPr>
              <a:t> </a:t>
            </a:r>
            <a:r>
              <a:rPr lang="en-US" altLang="ja-JP" sz="2000">
                <a:latin typeface="Calibri" pitchFamily="34" charset="0"/>
              </a:rPr>
              <a:t>Biennial DRC</a:t>
            </a:r>
          </a:p>
          <a:p>
            <a:pPr algn="ctr"/>
            <a:r>
              <a:rPr lang="en-US" altLang="ja-JP" sz="2000">
                <a:latin typeface="Calibri" pitchFamily="34" charset="0"/>
              </a:rPr>
              <a:t>1982</a:t>
            </a:r>
          </a:p>
        </p:txBody>
      </p:sp>
      <p:sp>
        <p:nvSpPr>
          <p:cNvPr id="20487" name="テキスト ボックス 17"/>
          <p:cNvSpPr txBox="1">
            <a:spLocks noChangeArrowheads="1"/>
          </p:cNvSpPr>
          <p:nvPr/>
        </p:nvSpPr>
        <p:spPr bwMode="auto">
          <a:xfrm>
            <a:off x="3205163" y="5732463"/>
            <a:ext cx="2547937" cy="400050"/>
          </a:xfrm>
          <a:prstGeom prst="rect">
            <a:avLst/>
          </a:prstGeom>
          <a:noFill/>
          <a:ln w="9525">
            <a:solidFill>
              <a:schemeClr val="tx1"/>
            </a:solidFill>
            <a:miter lim="800000"/>
            <a:headEnd/>
            <a:tailEnd/>
          </a:ln>
        </p:spPr>
        <p:txBody>
          <a:bodyPr>
            <a:spAutoFit/>
          </a:bodyPr>
          <a:lstStyle/>
          <a:p>
            <a:pPr algn="ctr"/>
            <a:r>
              <a:rPr lang="en-US" altLang="ja-JP" sz="2000" b="1">
                <a:solidFill>
                  <a:srgbClr val="FF0000"/>
                </a:solidFill>
                <a:latin typeface="Calibri" pitchFamily="34" charset="0"/>
              </a:rPr>
              <a:t>Dawn of IDW in 1994</a:t>
            </a:r>
          </a:p>
        </p:txBody>
      </p:sp>
      <p:cxnSp>
        <p:nvCxnSpPr>
          <p:cNvPr id="5" name="直線矢印コネクタ 4"/>
          <p:cNvCxnSpPr/>
          <p:nvPr/>
        </p:nvCxnSpPr>
        <p:spPr>
          <a:xfrm>
            <a:off x="4073525" y="3800475"/>
            <a:ext cx="10033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9" name="テキスト ボックス 23"/>
          <p:cNvSpPr txBox="1">
            <a:spLocks noChangeArrowheads="1"/>
          </p:cNvSpPr>
          <p:nvPr/>
        </p:nvSpPr>
        <p:spPr bwMode="auto">
          <a:xfrm>
            <a:off x="5856288" y="2087563"/>
            <a:ext cx="1597025" cy="706437"/>
          </a:xfrm>
          <a:prstGeom prst="rect">
            <a:avLst/>
          </a:prstGeom>
          <a:noFill/>
          <a:ln w="9525">
            <a:noFill/>
            <a:miter lim="800000"/>
            <a:headEnd/>
            <a:tailEnd/>
          </a:ln>
        </p:spPr>
        <p:txBody>
          <a:bodyPr>
            <a:spAutoFit/>
          </a:bodyPr>
          <a:lstStyle/>
          <a:p>
            <a:pPr algn="ctr"/>
            <a:r>
              <a:rPr lang="en-US" altLang="ja-JP" sz="2000">
                <a:latin typeface="Calibri" pitchFamily="34" charset="0"/>
              </a:rPr>
              <a:t>2012</a:t>
            </a:r>
          </a:p>
          <a:p>
            <a:pPr algn="ctr"/>
            <a:r>
              <a:rPr lang="en-US" altLang="ja-JP" sz="2000">
                <a:latin typeface="Calibri" pitchFamily="34" charset="0"/>
              </a:rPr>
              <a:t> USA</a:t>
            </a:r>
          </a:p>
        </p:txBody>
      </p:sp>
      <p:sp>
        <p:nvSpPr>
          <p:cNvPr id="20490" name="テキスト ボックス 5"/>
          <p:cNvSpPr txBox="1">
            <a:spLocks noChangeArrowheads="1"/>
          </p:cNvSpPr>
          <p:nvPr/>
        </p:nvSpPr>
        <p:spPr bwMode="auto">
          <a:xfrm>
            <a:off x="1962150" y="2124075"/>
            <a:ext cx="461963" cy="412750"/>
          </a:xfrm>
          <a:prstGeom prst="rect">
            <a:avLst/>
          </a:prstGeom>
          <a:noFill/>
          <a:ln w="9525">
            <a:noFill/>
            <a:miter lim="800000"/>
            <a:headEnd/>
            <a:tailEnd/>
          </a:ln>
        </p:spPr>
        <p:txBody>
          <a:bodyPr vert="eaVert">
            <a:spAutoFit/>
          </a:bodyPr>
          <a:lstStyle/>
          <a:p>
            <a:r>
              <a:rPr lang="ja-JP" altLang="en-US">
                <a:latin typeface="Calibri" pitchFamily="34" charset="0"/>
              </a:rPr>
              <a:t>～</a:t>
            </a:r>
          </a:p>
        </p:txBody>
      </p:sp>
      <p:sp>
        <p:nvSpPr>
          <p:cNvPr id="20491" name="テキスト ボックス 28"/>
          <p:cNvSpPr txBox="1">
            <a:spLocks noChangeArrowheads="1"/>
          </p:cNvSpPr>
          <p:nvPr/>
        </p:nvSpPr>
        <p:spPr bwMode="auto">
          <a:xfrm>
            <a:off x="755650" y="5341938"/>
            <a:ext cx="461963" cy="412750"/>
          </a:xfrm>
          <a:prstGeom prst="rect">
            <a:avLst/>
          </a:prstGeom>
          <a:noFill/>
          <a:ln w="9525">
            <a:noFill/>
            <a:miter lim="800000"/>
            <a:headEnd/>
            <a:tailEnd/>
          </a:ln>
        </p:spPr>
        <p:txBody>
          <a:bodyPr vert="eaVert">
            <a:spAutoFit/>
          </a:bodyPr>
          <a:lstStyle/>
          <a:p>
            <a:r>
              <a:rPr lang="ja-JP" altLang="en-US">
                <a:latin typeface="Calibri" pitchFamily="34" charset="0"/>
              </a:rPr>
              <a:t>～</a:t>
            </a:r>
          </a:p>
        </p:txBody>
      </p:sp>
      <p:grpSp>
        <p:nvGrpSpPr>
          <p:cNvPr id="20492" name="グループ化 8"/>
          <p:cNvGrpSpPr>
            <a:grpSpLocks/>
          </p:cNvGrpSpPr>
          <p:nvPr/>
        </p:nvGrpSpPr>
        <p:grpSpPr bwMode="auto">
          <a:xfrm>
            <a:off x="3016250" y="4394200"/>
            <a:ext cx="1576388" cy="1323975"/>
            <a:chOff x="3016570" y="4078470"/>
            <a:chExt cx="1575549" cy="1323439"/>
          </a:xfrm>
        </p:grpSpPr>
        <p:sp>
          <p:nvSpPr>
            <p:cNvPr id="20520" name="テキスト ボックス 11"/>
            <p:cNvSpPr txBox="1">
              <a:spLocks noChangeArrowheads="1"/>
            </p:cNvSpPr>
            <p:nvPr/>
          </p:nvSpPr>
          <p:spPr bwMode="auto">
            <a:xfrm>
              <a:off x="3016570" y="4078470"/>
              <a:ext cx="1575549" cy="1323439"/>
            </a:xfrm>
            <a:prstGeom prst="rect">
              <a:avLst/>
            </a:prstGeom>
            <a:noFill/>
            <a:ln w="9525">
              <a:noFill/>
              <a:miter lim="800000"/>
              <a:headEnd/>
              <a:tailEnd/>
            </a:ln>
          </p:spPr>
          <p:txBody>
            <a:bodyPr>
              <a:spAutoFit/>
            </a:bodyPr>
            <a:lstStyle/>
            <a:p>
              <a:pPr algn="ctr"/>
              <a:r>
                <a:rPr lang="en-US" altLang="ja-JP" sz="2000">
                  <a:latin typeface="Calibri" pitchFamily="34" charset="0"/>
                </a:rPr>
                <a:t>EuroDisplay</a:t>
              </a:r>
            </a:p>
            <a:p>
              <a:pPr algn="ctr"/>
              <a:r>
                <a:rPr lang="en-US" altLang="ja-JP" sz="2000">
                  <a:latin typeface="Calibri" pitchFamily="34" charset="0"/>
                </a:rPr>
                <a:t>1981</a:t>
              </a:r>
            </a:p>
            <a:p>
              <a:pPr algn="ctr"/>
              <a:endParaRPr lang="en-US" altLang="ja-JP" sz="2000">
                <a:latin typeface="Calibri" pitchFamily="34" charset="0"/>
              </a:endParaRPr>
            </a:p>
            <a:p>
              <a:pPr algn="ctr"/>
              <a:r>
                <a:rPr lang="en-US" altLang="ja-JP" sz="2000">
                  <a:latin typeface="Calibri" pitchFamily="34" charset="0"/>
                </a:rPr>
                <a:t>1990</a:t>
              </a:r>
              <a:endParaRPr lang="ja-JP" altLang="en-US" sz="2000">
                <a:latin typeface="Calibri" pitchFamily="34" charset="0"/>
              </a:endParaRPr>
            </a:p>
          </p:txBody>
        </p:sp>
        <p:sp>
          <p:nvSpPr>
            <p:cNvPr id="20521" name="テキスト ボックス 29"/>
            <p:cNvSpPr txBox="1">
              <a:spLocks noChangeArrowheads="1"/>
            </p:cNvSpPr>
            <p:nvPr/>
          </p:nvSpPr>
          <p:spPr bwMode="auto">
            <a:xfrm>
              <a:off x="3556568" y="4744875"/>
              <a:ext cx="461419" cy="412317"/>
            </a:xfrm>
            <a:prstGeom prst="rect">
              <a:avLst/>
            </a:prstGeom>
            <a:noFill/>
            <a:ln w="9525">
              <a:noFill/>
              <a:miter lim="800000"/>
              <a:headEnd/>
              <a:tailEnd/>
            </a:ln>
          </p:spPr>
          <p:txBody>
            <a:bodyPr vert="eaVert">
              <a:spAutoFit/>
            </a:bodyPr>
            <a:lstStyle/>
            <a:p>
              <a:r>
                <a:rPr lang="ja-JP" altLang="en-US">
                  <a:latin typeface="Calibri" pitchFamily="34" charset="0"/>
                </a:rPr>
                <a:t>～</a:t>
              </a:r>
            </a:p>
          </p:txBody>
        </p:sp>
      </p:grpSp>
      <p:sp>
        <p:nvSpPr>
          <p:cNvPr id="20493" name="テキスト ボックス 30"/>
          <p:cNvSpPr txBox="1">
            <a:spLocks noChangeArrowheads="1"/>
          </p:cNvSpPr>
          <p:nvPr/>
        </p:nvSpPr>
        <p:spPr bwMode="auto">
          <a:xfrm>
            <a:off x="3357563" y="6132513"/>
            <a:ext cx="2547937" cy="708025"/>
          </a:xfrm>
          <a:prstGeom prst="rect">
            <a:avLst/>
          </a:prstGeom>
          <a:noFill/>
          <a:ln w="9525">
            <a:noFill/>
            <a:miter lim="800000"/>
            <a:headEnd/>
            <a:tailEnd/>
          </a:ln>
        </p:spPr>
        <p:txBody>
          <a:bodyPr>
            <a:spAutoFit/>
          </a:bodyPr>
          <a:lstStyle/>
          <a:p>
            <a:r>
              <a:rPr lang="en-US" altLang="ja-JP" sz="2000">
                <a:latin typeface="Calibri" pitchFamily="34" charset="0"/>
              </a:rPr>
              <a:t>Since 1992 ASID</a:t>
            </a:r>
          </a:p>
          <a:p>
            <a:r>
              <a:rPr lang="en-US" altLang="ja-JP" sz="2000">
                <a:latin typeface="Calibri" pitchFamily="34" charset="0"/>
              </a:rPr>
              <a:t>Since 2001 IMID</a:t>
            </a:r>
          </a:p>
        </p:txBody>
      </p:sp>
      <p:grpSp>
        <p:nvGrpSpPr>
          <p:cNvPr id="20494" name="グループ化 43"/>
          <p:cNvGrpSpPr>
            <a:grpSpLocks/>
          </p:cNvGrpSpPr>
          <p:nvPr/>
        </p:nvGrpSpPr>
        <p:grpSpPr bwMode="auto">
          <a:xfrm>
            <a:off x="1182688" y="2681288"/>
            <a:ext cx="2044700" cy="2155825"/>
            <a:chOff x="1509585" y="2084051"/>
            <a:chExt cx="2044028" cy="2155943"/>
          </a:xfrm>
        </p:grpSpPr>
        <p:sp>
          <p:nvSpPr>
            <p:cNvPr id="3" name="円/楕円 2"/>
            <p:cNvSpPr/>
            <p:nvPr/>
          </p:nvSpPr>
          <p:spPr>
            <a:xfrm>
              <a:off x="1509585" y="2168193"/>
              <a:ext cx="2044028" cy="20718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9" name="円/楕円 18"/>
            <p:cNvSpPr/>
            <p:nvPr/>
          </p:nvSpPr>
          <p:spPr>
            <a:xfrm>
              <a:off x="1739696" y="3882786"/>
              <a:ext cx="138068" cy="1666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32" name="円/楕円 31"/>
            <p:cNvSpPr/>
            <p:nvPr/>
          </p:nvSpPr>
          <p:spPr>
            <a:xfrm>
              <a:off x="2428445" y="2084051"/>
              <a:ext cx="138068" cy="1682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33" name="円/楕円 32"/>
            <p:cNvSpPr/>
            <p:nvPr/>
          </p:nvSpPr>
          <p:spPr>
            <a:xfrm>
              <a:off x="3250500" y="3798645"/>
              <a:ext cx="138068" cy="1666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cxnSp>
          <p:nvCxnSpPr>
            <p:cNvPr id="21" name="直線矢印コネクタ 20"/>
            <p:cNvCxnSpPr>
              <a:stCxn id="3" idx="4"/>
            </p:cNvCxnSpPr>
            <p:nvPr/>
          </p:nvCxnSpPr>
          <p:spPr>
            <a:xfrm flipV="1">
              <a:off x="2531599" y="4208242"/>
              <a:ext cx="255503" cy="3175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flipV="1">
              <a:off x="3536156" y="2963574"/>
              <a:ext cx="17457" cy="23972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3" idx="2"/>
            </p:cNvCxnSpPr>
            <p:nvPr/>
          </p:nvCxnSpPr>
          <p:spPr>
            <a:xfrm flipH="1">
              <a:off x="1509585" y="2963574"/>
              <a:ext cx="30152" cy="23972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0495" name="グループ化 44"/>
          <p:cNvGrpSpPr>
            <a:grpSpLocks/>
          </p:cNvGrpSpPr>
          <p:nvPr/>
        </p:nvGrpSpPr>
        <p:grpSpPr bwMode="auto">
          <a:xfrm>
            <a:off x="5648325" y="2732088"/>
            <a:ext cx="2043113" cy="2155825"/>
            <a:chOff x="1509585" y="2084051"/>
            <a:chExt cx="2044028" cy="2155943"/>
          </a:xfrm>
        </p:grpSpPr>
        <p:sp>
          <p:nvSpPr>
            <p:cNvPr id="46" name="円/楕円 45"/>
            <p:cNvSpPr/>
            <p:nvPr/>
          </p:nvSpPr>
          <p:spPr>
            <a:xfrm>
              <a:off x="1509585" y="2168193"/>
              <a:ext cx="2044028" cy="20718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7" name="円/楕円 46"/>
            <p:cNvSpPr/>
            <p:nvPr/>
          </p:nvSpPr>
          <p:spPr>
            <a:xfrm>
              <a:off x="1739876" y="3882786"/>
              <a:ext cx="138174" cy="1666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8" name="円/楕円 47"/>
            <p:cNvSpPr/>
            <p:nvPr/>
          </p:nvSpPr>
          <p:spPr>
            <a:xfrm>
              <a:off x="2429160" y="2084051"/>
              <a:ext cx="138174" cy="1682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9" name="円/楕円 48"/>
            <p:cNvSpPr/>
            <p:nvPr/>
          </p:nvSpPr>
          <p:spPr>
            <a:xfrm>
              <a:off x="3250264" y="3798645"/>
              <a:ext cx="138175" cy="1666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cxnSp>
          <p:nvCxnSpPr>
            <p:cNvPr id="50" name="直線矢印コネクタ 49"/>
            <p:cNvCxnSpPr>
              <a:stCxn id="46" idx="4"/>
            </p:cNvCxnSpPr>
            <p:nvPr/>
          </p:nvCxnSpPr>
          <p:spPr>
            <a:xfrm flipV="1">
              <a:off x="2532393" y="4208242"/>
              <a:ext cx="254114" cy="3175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flipV="1">
              <a:off x="3536142" y="2963574"/>
              <a:ext cx="17471" cy="23972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46" idx="2"/>
            </p:cNvCxnSpPr>
            <p:nvPr/>
          </p:nvCxnSpPr>
          <p:spPr>
            <a:xfrm flipH="1">
              <a:off x="1509585" y="2963574"/>
              <a:ext cx="28588" cy="23972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0496" name="テキスト ボックス 52"/>
          <p:cNvSpPr txBox="1">
            <a:spLocks noChangeArrowheads="1"/>
          </p:cNvSpPr>
          <p:nvPr/>
        </p:nvSpPr>
        <p:spPr bwMode="auto">
          <a:xfrm>
            <a:off x="5815013" y="1535113"/>
            <a:ext cx="1597025" cy="400050"/>
          </a:xfrm>
          <a:prstGeom prst="rect">
            <a:avLst/>
          </a:prstGeom>
          <a:noFill/>
          <a:ln w="9525">
            <a:noFill/>
            <a:miter lim="800000"/>
            <a:headEnd/>
            <a:tailEnd/>
          </a:ln>
        </p:spPr>
        <p:txBody>
          <a:bodyPr>
            <a:spAutoFit/>
          </a:bodyPr>
          <a:lstStyle/>
          <a:p>
            <a:pPr algn="ctr"/>
            <a:r>
              <a:rPr lang="en-US" altLang="ja-JP" sz="2000">
                <a:latin typeface="Calibri" pitchFamily="34" charset="0"/>
              </a:rPr>
              <a:t>1994</a:t>
            </a:r>
          </a:p>
        </p:txBody>
      </p:sp>
      <p:sp>
        <p:nvSpPr>
          <p:cNvPr id="20497" name="テキスト ボックス 53"/>
          <p:cNvSpPr txBox="1">
            <a:spLocks noChangeArrowheads="1"/>
          </p:cNvSpPr>
          <p:nvPr/>
        </p:nvSpPr>
        <p:spPr bwMode="auto">
          <a:xfrm>
            <a:off x="6408738" y="1881188"/>
            <a:ext cx="460375" cy="411162"/>
          </a:xfrm>
          <a:prstGeom prst="rect">
            <a:avLst/>
          </a:prstGeom>
          <a:noFill/>
          <a:ln w="9525">
            <a:noFill/>
            <a:miter lim="800000"/>
            <a:headEnd/>
            <a:tailEnd/>
          </a:ln>
        </p:spPr>
        <p:txBody>
          <a:bodyPr vert="eaVert">
            <a:spAutoFit/>
          </a:bodyPr>
          <a:lstStyle/>
          <a:p>
            <a:r>
              <a:rPr lang="ja-JP" altLang="en-US">
                <a:latin typeface="Calibri" pitchFamily="34" charset="0"/>
              </a:rPr>
              <a:t>～</a:t>
            </a:r>
          </a:p>
        </p:txBody>
      </p:sp>
      <p:sp>
        <p:nvSpPr>
          <p:cNvPr id="20498" name="テキスト ボックス 54"/>
          <p:cNvSpPr txBox="1">
            <a:spLocks noChangeArrowheads="1"/>
          </p:cNvSpPr>
          <p:nvPr/>
        </p:nvSpPr>
        <p:spPr bwMode="auto">
          <a:xfrm>
            <a:off x="1327150" y="2289175"/>
            <a:ext cx="1597025" cy="400050"/>
          </a:xfrm>
          <a:prstGeom prst="rect">
            <a:avLst/>
          </a:prstGeom>
          <a:noFill/>
          <a:ln w="9525">
            <a:noFill/>
            <a:miter lim="800000"/>
            <a:headEnd/>
            <a:tailEnd/>
          </a:ln>
        </p:spPr>
        <p:txBody>
          <a:bodyPr>
            <a:spAutoFit/>
          </a:bodyPr>
          <a:lstStyle/>
          <a:p>
            <a:pPr algn="ctr"/>
            <a:r>
              <a:rPr lang="en-US" altLang="ja-JP" sz="2000">
                <a:latin typeface="Calibri" pitchFamily="34" charset="0"/>
              </a:rPr>
              <a:t>1991 USA</a:t>
            </a:r>
          </a:p>
        </p:txBody>
      </p:sp>
      <p:sp>
        <p:nvSpPr>
          <p:cNvPr id="20499" name="テキスト ボックス 55"/>
          <p:cNvSpPr txBox="1">
            <a:spLocks noChangeArrowheads="1"/>
          </p:cNvSpPr>
          <p:nvPr/>
        </p:nvSpPr>
        <p:spPr bwMode="auto">
          <a:xfrm>
            <a:off x="7388225" y="4697413"/>
            <a:ext cx="1576388" cy="1323975"/>
          </a:xfrm>
          <a:prstGeom prst="rect">
            <a:avLst/>
          </a:prstGeom>
          <a:noFill/>
          <a:ln w="9525">
            <a:noFill/>
            <a:miter lim="800000"/>
            <a:headEnd/>
            <a:tailEnd/>
          </a:ln>
        </p:spPr>
        <p:txBody>
          <a:bodyPr>
            <a:spAutoFit/>
          </a:bodyPr>
          <a:lstStyle/>
          <a:p>
            <a:pPr algn="ctr"/>
            <a:r>
              <a:rPr lang="en-US" altLang="ja-JP" sz="2000">
                <a:latin typeface="Calibri" pitchFamily="34" charset="0"/>
              </a:rPr>
              <a:t>EuroDisplay</a:t>
            </a:r>
          </a:p>
          <a:p>
            <a:pPr algn="ctr"/>
            <a:r>
              <a:rPr lang="en-US" altLang="ja-JP" sz="2000">
                <a:latin typeface="Calibri" pitchFamily="34" charset="0"/>
              </a:rPr>
              <a:t>1993</a:t>
            </a:r>
          </a:p>
          <a:p>
            <a:pPr algn="ctr"/>
            <a:endParaRPr lang="en-US" altLang="ja-JP" sz="2000">
              <a:latin typeface="Calibri" pitchFamily="34" charset="0"/>
            </a:endParaRPr>
          </a:p>
          <a:p>
            <a:pPr algn="ctr"/>
            <a:r>
              <a:rPr lang="en-US" altLang="ja-JP" sz="2000">
                <a:latin typeface="Calibri" pitchFamily="34" charset="0"/>
              </a:rPr>
              <a:t>2013</a:t>
            </a:r>
            <a:endParaRPr lang="ja-JP" altLang="en-US" sz="2000">
              <a:latin typeface="Calibri" pitchFamily="34" charset="0"/>
            </a:endParaRPr>
          </a:p>
        </p:txBody>
      </p:sp>
      <p:sp>
        <p:nvSpPr>
          <p:cNvPr id="20500" name="テキスト ボックス 56"/>
          <p:cNvSpPr txBox="1">
            <a:spLocks noChangeArrowheads="1"/>
          </p:cNvSpPr>
          <p:nvPr/>
        </p:nvSpPr>
        <p:spPr bwMode="auto">
          <a:xfrm>
            <a:off x="7945438" y="5341938"/>
            <a:ext cx="461962" cy="411162"/>
          </a:xfrm>
          <a:prstGeom prst="rect">
            <a:avLst/>
          </a:prstGeom>
          <a:noFill/>
          <a:ln w="9525">
            <a:noFill/>
            <a:miter lim="800000"/>
            <a:headEnd/>
            <a:tailEnd/>
          </a:ln>
        </p:spPr>
        <p:txBody>
          <a:bodyPr vert="eaVert">
            <a:spAutoFit/>
          </a:bodyPr>
          <a:lstStyle/>
          <a:p>
            <a:r>
              <a:rPr lang="ja-JP" altLang="en-US">
                <a:latin typeface="Calibri" pitchFamily="34" charset="0"/>
              </a:rPr>
              <a:t>～</a:t>
            </a:r>
          </a:p>
        </p:txBody>
      </p:sp>
      <p:sp>
        <p:nvSpPr>
          <p:cNvPr id="20501" name="テキスト ボックス 58"/>
          <p:cNvSpPr txBox="1">
            <a:spLocks noChangeArrowheads="1"/>
          </p:cNvSpPr>
          <p:nvPr/>
        </p:nvSpPr>
        <p:spPr bwMode="auto">
          <a:xfrm>
            <a:off x="3833813" y="3089275"/>
            <a:ext cx="1597025" cy="400050"/>
          </a:xfrm>
          <a:prstGeom prst="rect">
            <a:avLst/>
          </a:prstGeom>
          <a:noFill/>
          <a:ln w="9525">
            <a:noFill/>
            <a:miter lim="800000"/>
            <a:headEnd/>
            <a:tailEnd/>
          </a:ln>
        </p:spPr>
        <p:txBody>
          <a:bodyPr>
            <a:spAutoFit/>
          </a:bodyPr>
          <a:lstStyle/>
          <a:p>
            <a:pPr algn="ctr"/>
            <a:r>
              <a:rPr lang="en-US" altLang="ja-JP" sz="2000">
                <a:latin typeface="Calibri" pitchFamily="34" charset="0"/>
              </a:rPr>
              <a:t>In 1995</a:t>
            </a:r>
          </a:p>
        </p:txBody>
      </p:sp>
      <p:grpSp>
        <p:nvGrpSpPr>
          <p:cNvPr id="20502" name="グループ化 9"/>
          <p:cNvGrpSpPr>
            <a:grpSpLocks/>
          </p:cNvGrpSpPr>
          <p:nvPr/>
        </p:nvGrpSpPr>
        <p:grpSpPr bwMode="auto">
          <a:xfrm>
            <a:off x="4284663" y="4394200"/>
            <a:ext cx="1738312" cy="1212850"/>
            <a:chOff x="4850749" y="4520243"/>
            <a:chExt cx="1739168" cy="1213013"/>
          </a:xfrm>
        </p:grpSpPr>
        <p:sp>
          <p:nvSpPr>
            <p:cNvPr id="20503" name="テキスト ボックス 16"/>
            <p:cNvSpPr txBox="1">
              <a:spLocks noChangeArrowheads="1"/>
            </p:cNvSpPr>
            <p:nvPr/>
          </p:nvSpPr>
          <p:spPr bwMode="auto">
            <a:xfrm>
              <a:off x="4850749" y="4520243"/>
              <a:ext cx="1739168" cy="707886"/>
            </a:xfrm>
            <a:prstGeom prst="rect">
              <a:avLst/>
            </a:prstGeom>
            <a:noFill/>
            <a:ln w="9525">
              <a:noFill/>
              <a:miter lim="800000"/>
              <a:headEnd/>
              <a:tailEnd/>
            </a:ln>
          </p:spPr>
          <p:txBody>
            <a:bodyPr>
              <a:spAutoFit/>
            </a:bodyPr>
            <a:lstStyle/>
            <a:p>
              <a:pPr algn="ctr"/>
              <a:r>
                <a:rPr lang="en-US" altLang="ja-JP" sz="2000">
                  <a:latin typeface="Calibri" pitchFamily="34" charset="0"/>
                </a:rPr>
                <a:t>Asia Display 1995</a:t>
              </a:r>
            </a:p>
          </p:txBody>
        </p:sp>
        <p:sp>
          <p:nvSpPr>
            <p:cNvPr id="20504" name="テキスト ボックス 38"/>
            <p:cNvSpPr txBox="1">
              <a:spLocks noChangeArrowheads="1"/>
            </p:cNvSpPr>
            <p:nvPr/>
          </p:nvSpPr>
          <p:spPr bwMode="auto">
            <a:xfrm>
              <a:off x="4919210" y="5333146"/>
              <a:ext cx="1597006" cy="400110"/>
            </a:xfrm>
            <a:prstGeom prst="rect">
              <a:avLst/>
            </a:prstGeom>
            <a:noFill/>
            <a:ln w="9525">
              <a:noFill/>
              <a:miter lim="800000"/>
              <a:headEnd/>
              <a:tailEnd/>
            </a:ln>
          </p:spPr>
          <p:txBody>
            <a:bodyPr>
              <a:spAutoFit/>
            </a:bodyPr>
            <a:lstStyle/>
            <a:p>
              <a:pPr algn="ctr"/>
              <a:r>
                <a:rPr lang="en-US" altLang="ja-JP" sz="2000">
                  <a:latin typeface="Calibri" pitchFamily="34" charset="0"/>
                </a:rPr>
                <a:t>2011</a:t>
              </a:r>
            </a:p>
          </p:txBody>
        </p:sp>
        <p:sp>
          <p:nvSpPr>
            <p:cNvPr id="20505" name="テキスト ボックス 39"/>
            <p:cNvSpPr txBox="1">
              <a:spLocks noChangeArrowheads="1"/>
            </p:cNvSpPr>
            <p:nvPr/>
          </p:nvSpPr>
          <p:spPr bwMode="auto">
            <a:xfrm>
              <a:off x="5473778" y="5126988"/>
              <a:ext cx="461892" cy="412317"/>
            </a:xfrm>
            <a:prstGeom prst="rect">
              <a:avLst/>
            </a:prstGeom>
            <a:noFill/>
            <a:ln w="9525">
              <a:noFill/>
              <a:miter lim="800000"/>
              <a:headEnd/>
              <a:tailEnd/>
            </a:ln>
          </p:spPr>
          <p:txBody>
            <a:bodyPr vert="eaVert">
              <a:spAutoFit/>
            </a:bodyPr>
            <a:lstStyle/>
            <a:p>
              <a:r>
                <a:rPr lang="ja-JP" altLang="en-US">
                  <a:latin typeface="Calibri" pitchFamily="34" charset="0"/>
                </a:rPr>
                <a:t>～</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ED592962-7D9E-44FE-97D8-B4EC77512D2C}" type="slidenum">
              <a:rPr lang="ja-JP" altLang="en-US"/>
              <a:pPr>
                <a:defRPr/>
              </a:pPr>
              <a:t>40</a:t>
            </a:fld>
            <a:endParaRPr lang="ja-JP" altLang="en-US"/>
          </a:p>
        </p:txBody>
      </p:sp>
      <p:sp>
        <p:nvSpPr>
          <p:cNvPr id="94210" name="テキスト ボックス 6"/>
          <p:cNvSpPr txBox="1">
            <a:spLocks noChangeArrowheads="1"/>
          </p:cNvSpPr>
          <p:nvPr/>
        </p:nvSpPr>
        <p:spPr bwMode="auto">
          <a:xfrm>
            <a:off x="323850" y="5888038"/>
            <a:ext cx="8351838" cy="1077912"/>
          </a:xfrm>
          <a:prstGeom prst="rect">
            <a:avLst/>
          </a:prstGeom>
          <a:noFill/>
          <a:ln w="9525">
            <a:noFill/>
            <a:miter lim="800000"/>
            <a:headEnd/>
            <a:tailEnd/>
          </a:ln>
        </p:spPr>
        <p:txBody>
          <a:bodyPr>
            <a:spAutoFit/>
          </a:bodyPr>
          <a:lstStyle/>
          <a:p>
            <a:pPr algn="ctr"/>
            <a:r>
              <a:rPr lang="en-US" altLang="ja-JP" sz="3200">
                <a:latin typeface="Calibri" pitchFamily="34" charset="0"/>
              </a:rPr>
              <a:t>Hong Kong, During the 4</a:t>
            </a:r>
            <a:r>
              <a:rPr lang="en-US" altLang="ja-JP" sz="3200" baseline="30000">
                <a:latin typeface="Calibri" pitchFamily="34" charset="0"/>
              </a:rPr>
              <a:t>th</a:t>
            </a:r>
            <a:r>
              <a:rPr lang="en-US" altLang="ja-JP" sz="3200">
                <a:latin typeface="Calibri" pitchFamily="34" charset="0"/>
              </a:rPr>
              <a:t> Asian Symposium on Information Dispaly ,1997</a:t>
            </a:r>
          </a:p>
        </p:txBody>
      </p:sp>
      <p:sp>
        <p:nvSpPr>
          <p:cNvPr id="94211" name="タイトル 1"/>
          <p:cNvSpPr txBox="1">
            <a:spLocks/>
          </p:cNvSpPr>
          <p:nvPr/>
        </p:nvSpPr>
        <p:spPr bwMode="auto">
          <a:xfrm>
            <a:off x="755650" y="779463"/>
            <a:ext cx="7561263" cy="488950"/>
          </a:xfrm>
          <a:prstGeom prst="rect">
            <a:avLst/>
          </a:prstGeom>
          <a:solidFill>
            <a:srgbClr val="0070C0"/>
          </a:solidFill>
          <a:ln w="9525">
            <a:noFill/>
            <a:miter lim="800000"/>
            <a:headEnd/>
            <a:tailEnd/>
          </a:ln>
        </p:spPr>
        <p:txBody>
          <a:bodyPr anchor="ctr"/>
          <a:lstStyle/>
          <a:p>
            <a:pPr algn="ctr" fontAlgn="ctr"/>
            <a:r>
              <a:rPr lang="en-US" altLang="ja-JP" sz="3200">
                <a:solidFill>
                  <a:srgbClr val="FFFF00"/>
                </a:solidFill>
                <a:latin typeface="Calibri" pitchFamily="34" charset="0"/>
                <a:ea typeface="メイリオ" pitchFamily="50" charset="-128"/>
                <a:cs typeface="メイリオ" pitchFamily="50" charset="-128"/>
              </a:rPr>
              <a:t>Pioneers and the Second Generation in Asia</a:t>
            </a:r>
            <a:endParaRPr lang="ja-JP" altLang="en-US" sz="3200">
              <a:solidFill>
                <a:srgbClr val="FFFF00"/>
              </a:solidFill>
              <a:latin typeface="Calibri" pitchFamily="34" charset="0"/>
              <a:ea typeface="メイリオ" pitchFamily="50" charset="-128"/>
              <a:cs typeface="メイリオ" pitchFamily="50" charset="-128"/>
            </a:endParaRPr>
          </a:p>
        </p:txBody>
      </p:sp>
      <p:pic>
        <p:nvPicPr>
          <p:cNvPr id="94212" name="Picture 2"/>
          <p:cNvPicPr>
            <a:picLocks noChangeAspect="1" noChangeArrowheads="1"/>
          </p:cNvPicPr>
          <p:nvPr/>
        </p:nvPicPr>
        <p:blipFill>
          <a:blip r:embed="rId3"/>
          <a:srcRect/>
          <a:stretch>
            <a:fillRect/>
          </a:stretch>
        </p:blipFill>
        <p:spPr bwMode="auto">
          <a:xfrm>
            <a:off x="1366838" y="1368425"/>
            <a:ext cx="6408737" cy="444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50ED897-31AC-49B6-8912-3E485C239B66}" type="slidenum">
              <a:rPr lang="ja-JP" altLang="en-US"/>
              <a:pPr>
                <a:defRPr/>
              </a:pPr>
              <a:t>41</a:t>
            </a:fld>
            <a:endParaRPr lang="ja-JP" altLang="en-US"/>
          </a:p>
        </p:txBody>
      </p:sp>
      <p:sp>
        <p:nvSpPr>
          <p:cNvPr id="96258" name="テキスト ボックス 3"/>
          <p:cNvSpPr txBox="1">
            <a:spLocks noChangeArrowheads="1"/>
          </p:cNvSpPr>
          <p:nvPr/>
        </p:nvSpPr>
        <p:spPr bwMode="auto">
          <a:xfrm>
            <a:off x="650875" y="2924175"/>
            <a:ext cx="7842250" cy="708025"/>
          </a:xfrm>
          <a:prstGeom prst="rect">
            <a:avLst/>
          </a:prstGeom>
          <a:noFill/>
          <a:ln w="9525">
            <a:noFill/>
            <a:miter lim="800000"/>
            <a:headEnd/>
            <a:tailEnd/>
          </a:ln>
        </p:spPr>
        <p:txBody>
          <a:bodyPr wrap="none">
            <a:spAutoFit/>
          </a:bodyPr>
          <a:lstStyle/>
          <a:p>
            <a:r>
              <a:rPr lang="en-US" altLang="ja-JP" sz="4000"/>
              <a:t>Thank you for attention and listening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BBB7E474-54EC-4005-9313-A4808D23A6E9}" type="slidenum">
              <a:rPr lang="ja-JP" altLang="en-US"/>
              <a:pPr>
                <a:defRPr/>
              </a:pPr>
              <a:t>5</a:t>
            </a:fld>
            <a:endParaRPr lang="ja-JP" altLang="en-US"/>
          </a:p>
        </p:txBody>
      </p:sp>
      <p:sp>
        <p:nvSpPr>
          <p:cNvPr id="22530" name="タイトル 1"/>
          <p:cNvSpPr>
            <a:spLocks noGrp="1"/>
          </p:cNvSpPr>
          <p:nvPr>
            <p:ph type="title"/>
          </p:nvPr>
        </p:nvSpPr>
        <p:spPr>
          <a:xfrm>
            <a:off x="1258888" y="836613"/>
            <a:ext cx="6626225" cy="936625"/>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SID Celebrated 50</a:t>
            </a:r>
            <a:r>
              <a:rPr lang="en-US" altLang="ja-JP" sz="2800" baseline="30000" smtClean="0">
                <a:solidFill>
                  <a:srgbClr val="FFFF00"/>
                </a:solidFill>
                <a:ea typeface="メイリオ" pitchFamily="50" charset="-128"/>
                <a:cs typeface="メイリオ" pitchFamily="50" charset="-128"/>
              </a:rPr>
              <a:t>th</a:t>
            </a:r>
            <a:r>
              <a:rPr lang="en-US" altLang="ja-JP" sz="2800" smtClean="0">
                <a:solidFill>
                  <a:srgbClr val="FFFF00"/>
                </a:solidFill>
                <a:ea typeface="メイリオ" pitchFamily="50" charset="-128"/>
                <a:cs typeface="メイリオ" pitchFamily="50" charset="-128"/>
              </a:rPr>
              <a:t> Anniversary in 2012:</a:t>
            </a:r>
            <a:br>
              <a:rPr lang="en-US" altLang="ja-JP" sz="2800" smtClean="0">
                <a:solidFill>
                  <a:srgbClr val="FFFF00"/>
                </a:solidFill>
                <a:ea typeface="メイリオ" pitchFamily="50" charset="-128"/>
                <a:cs typeface="メイリオ" pitchFamily="50" charset="-128"/>
              </a:rPr>
            </a:br>
            <a:r>
              <a:rPr lang="en-US" altLang="ja-JP" sz="2800" smtClean="0">
                <a:solidFill>
                  <a:srgbClr val="FFFF00"/>
                </a:solidFill>
                <a:ea typeface="メイリオ" pitchFamily="50" charset="-128"/>
                <a:cs typeface="メイリオ" pitchFamily="50" charset="-128"/>
              </a:rPr>
              <a:t>Pioneers in SID</a:t>
            </a:r>
            <a:endParaRPr lang="ja-JP" altLang="en-US" sz="2800" smtClean="0">
              <a:solidFill>
                <a:srgbClr val="FFFF00"/>
              </a:solidFill>
              <a:ea typeface="メイリオ" pitchFamily="50" charset="-128"/>
              <a:cs typeface="メイリオ" pitchFamily="50" charset="-128"/>
            </a:endParaRPr>
          </a:p>
        </p:txBody>
      </p:sp>
      <p:pic>
        <p:nvPicPr>
          <p:cNvPr id="22531" name="Picture 2"/>
          <p:cNvPicPr>
            <a:picLocks noChangeAspect="1" noChangeArrowheads="1"/>
          </p:cNvPicPr>
          <p:nvPr/>
        </p:nvPicPr>
        <p:blipFill>
          <a:blip r:embed="rId3"/>
          <a:srcRect/>
          <a:stretch>
            <a:fillRect/>
          </a:stretch>
        </p:blipFill>
        <p:spPr bwMode="auto">
          <a:xfrm>
            <a:off x="6308725" y="2735263"/>
            <a:ext cx="1857375" cy="1857375"/>
          </a:xfrm>
          <a:prstGeom prst="rect">
            <a:avLst/>
          </a:prstGeom>
          <a:noFill/>
          <a:ln w="9525">
            <a:noFill/>
            <a:miter lim="800000"/>
            <a:headEnd/>
            <a:tailEnd/>
          </a:ln>
        </p:spPr>
      </p:pic>
      <p:pic>
        <p:nvPicPr>
          <p:cNvPr id="22532" name="Picture 2"/>
          <p:cNvPicPr>
            <a:picLocks noChangeAspect="1" noChangeArrowheads="1"/>
          </p:cNvPicPr>
          <p:nvPr/>
        </p:nvPicPr>
        <p:blipFill>
          <a:blip r:embed="rId4"/>
          <a:srcRect/>
          <a:stretch>
            <a:fillRect/>
          </a:stretch>
        </p:blipFill>
        <p:spPr bwMode="auto">
          <a:xfrm>
            <a:off x="900113" y="2492375"/>
            <a:ext cx="4511675" cy="2789238"/>
          </a:xfrm>
          <a:prstGeom prst="rect">
            <a:avLst/>
          </a:prstGeom>
          <a:noFill/>
          <a:ln w="9525">
            <a:noFill/>
            <a:miter lim="800000"/>
            <a:headEnd/>
            <a:tailEnd/>
          </a:ln>
        </p:spPr>
      </p:pic>
      <p:sp>
        <p:nvSpPr>
          <p:cNvPr id="2" name="テキスト ボックス 1"/>
          <p:cNvSpPr txBox="1"/>
          <p:nvPr/>
        </p:nvSpPr>
        <p:spPr>
          <a:xfrm>
            <a:off x="6653213" y="4868863"/>
            <a:ext cx="1168400" cy="585787"/>
          </a:xfrm>
          <a:prstGeom prst="rect">
            <a:avLst/>
          </a:prstGeom>
          <a:noFill/>
        </p:spPr>
        <p:txBody>
          <a:bodyPr wrap="none">
            <a:spAutoFit/>
          </a:bodyPr>
          <a:lstStyle/>
          <a:p>
            <a:pPr>
              <a:defRPr/>
            </a:pPr>
            <a:r>
              <a:rPr lang="en-US" altLang="ja-JP" sz="3200" dirty="0">
                <a:latin typeface="+mn-lt"/>
              </a:rPr>
              <a:t>©</a:t>
            </a:r>
            <a:r>
              <a:rPr lang="ja-JP" altLang="en-US" sz="3200" dirty="0">
                <a:latin typeface="+mn-lt"/>
              </a:rPr>
              <a:t> </a:t>
            </a:r>
            <a:r>
              <a:rPr lang="en-US" altLang="ja-JP" sz="3200" dirty="0">
                <a:latin typeface="+mn-lt"/>
              </a:rPr>
              <a:t>SID</a:t>
            </a:r>
            <a:endParaRPr lang="ja-JP" altLang="en-US" sz="3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テキスト ボックス 4"/>
          <p:cNvSpPr txBox="1">
            <a:spLocks noChangeArrowheads="1"/>
          </p:cNvSpPr>
          <p:nvPr/>
        </p:nvSpPr>
        <p:spPr bwMode="auto">
          <a:xfrm>
            <a:off x="1042988" y="6169025"/>
            <a:ext cx="7345362" cy="646113"/>
          </a:xfrm>
          <a:prstGeom prst="rect">
            <a:avLst/>
          </a:prstGeom>
          <a:noFill/>
          <a:ln w="9525">
            <a:noFill/>
            <a:miter lim="800000"/>
            <a:headEnd/>
            <a:tailEnd/>
          </a:ln>
        </p:spPr>
        <p:txBody>
          <a:bodyPr>
            <a:spAutoFit/>
          </a:bodyPr>
          <a:lstStyle/>
          <a:p>
            <a:r>
              <a:rPr lang="en-US" altLang="ja-JP" sz="3600">
                <a:latin typeface="Calibri" pitchFamily="34" charset="0"/>
              </a:rPr>
              <a:t>Kobe, After 1</a:t>
            </a:r>
            <a:r>
              <a:rPr lang="en-US" altLang="ja-JP" sz="3600" baseline="30000">
                <a:latin typeface="Calibri" pitchFamily="34" charset="0"/>
              </a:rPr>
              <a:t>st</a:t>
            </a:r>
            <a:r>
              <a:rPr lang="en-US" altLang="ja-JP" sz="3600">
                <a:latin typeface="Calibri" pitchFamily="34" charset="0"/>
              </a:rPr>
              <a:t> JAPAN DISPLAY (1983)</a:t>
            </a:r>
          </a:p>
        </p:txBody>
      </p:sp>
      <p:sp>
        <p:nvSpPr>
          <p:cNvPr id="24578" name="タイトル 1"/>
          <p:cNvSpPr txBox="1">
            <a:spLocks/>
          </p:cNvSpPr>
          <p:nvPr/>
        </p:nvSpPr>
        <p:spPr bwMode="auto">
          <a:xfrm>
            <a:off x="1277938" y="750888"/>
            <a:ext cx="6521450" cy="490537"/>
          </a:xfrm>
          <a:prstGeom prst="rect">
            <a:avLst/>
          </a:prstGeom>
          <a:solidFill>
            <a:srgbClr val="0070C0"/>
          </a:solidFill>
          <a:ln w="9525">
            <a:noFill/>
            <a:miter lim="800000"/>
            <a:headEnd/>
            <a:tailEnd/>
          </a:ln>
        </p:spPr>
        <p:txBody>
          <a:bodyPr anchor="ctr"/>
          <a:lstStyle/>
          <a:p>
            <a:pPr algn="ctr" fontAlgn="ctr"/>
            <a:r>
              <a:rPr lang="en-US" altLang="ja-JP" sz="3200">
                <a:solidFill>
                  <a:srgbClr val="FFFF00"/>
                </a:solidFill>
                <a:latin typeface="Calibri" pitchFamily="34" charset="0"/>
                <a:ea typeface="メイリオ" pitchFamily="50" charset="-128"/>
                <a:cs typeface="メイリオ" pitchFamily="50" charset="-128"/>
              </a:rPr>
              <a:t>Pioneers and Second Generation</a:t>
            </a:r>
            <a:endParaRPr lang="ja-JP" altLang="en-US" sz="3200">
              <a:solidFill>
                <a:srgbClr val="FFFF00"/>
              </a:solidFill>
              <a:latin typeface="Calibri" pitchFamily="34" charset="0"/>
              <a:ea typeface="メイリオ" pitchFamily="50" charset="-128"/>
              <a:cs typeface="メイリオ" pitchFamily="50" charset="-128"/>
            </a:endParaRPr>
          </a:p>
        </p:txBody>
      </p:sp>
      <p:pic>
        <p:nvPicPr>
          <p:cNvPr id="24579" name="Picture 2"/>
          <p:cNvPicPr>
            <a:picLocks noChangeAspect="1" noChangeArrowheads="1"/>
          </p:cNvPicPr>
          <p:nvPr/>
        </p:nvPicPr>
        <p:blipFill>
          <a:blip r:embed="rId3"/>
          <a:srcRect/>
          <a:stretch>
            <a:fillRect/>
          </a:stretch>
        </p:blipFill>
        <p:spPr bwMode="auto">
          <a:xfrm>
            <a:off x="1216025" y="1241425"/>
            <a:ext cx="6583363" cy="494506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r>
              <a:rPr lang="en-US" altLang="ja-JP" dirty="0" smtClean="0"/>
              <a:t>6</a:t>
            </a: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txBox="1">
            <a:spLocks/>
          </p:cNvSpPr>
          <p:nvPr/>
        </p:nvSpPr>
        <p:spPr bwMode="auto">
          <a:xfrm>
            <a:off x="1277938" y="836613"/>
            <a:ext cx="6521450" cy="490537"/>
          </a:xfrm>
          <a:prstGeom prst="rect">
            <a:avLst/>
          </a:prstGeom>
          <a:solidFill>
            <a:srgbClr val="0070C0"/>
          </a:solidFill>
          <a:ln w="9525">
            <a:noFill/>
            <a:miter lim="800000"/>
            <a:headEnd/>
            <a:tailEnd/>
          </a:ln>
        </p:spPr>
        <p:txBody>
          <a:bodyPr anchor="ctr"/>
          <a:lstStyle/>
          <a:p>
            <a:pPr algn="ctr" fontAlgn="ctr"/>
            <a:r>
              <a:rPr lang="en-US" altLang="ja-JP" sz="3200">
                <a:solidFill>
                  <a:srgbClr val="FFFF00"/>
                </a:solidFill>
                <a:latin typeface="Calibri" pitchFamily="34" charset="0"/>
                <a:ea typeface="メイリオ" pitchFamily="50" charset="-128"/>
                <a:cs typeface="メイリオ" pitchFamily="50" charset="-128"/>
              </a:rPr>
              <a:t>Pioneers and Second Generation</a:t>
            </a:r>
            <a:endParaRPr lang="ja-JP" altLang="en-US" sz="3200">
              <a:solidFill>
                <a:srgbClr val="FFFF00"/>
              </a:solidFill>
              <a:latin typeface="Calibri" pitchFamily="34" charset="0"/>
              <a:ea typeface="メイリオ" pitchFamily="50" charset="-128"/>
              <a:cs typeface="メイリオ" pitchFamily="50" charset="-128"/>
            </a:endParaRPr>
          </a:p>
        </p:txBody>
      </p:sp>
      <p:pic>
        <p:nvPicPr>
          <p:cNvPr id="26626" name="Picture 2"/>
          <p:cNvPicPr>
            <a:picLocks noChangeAspect="1" noChangeArrowheads="1"/>
          </p:cNvPicPr>
          <p:nvPr/>
        </p:nvPicPr>
        <p:blipFill>
          <a:blip r:embed="rId3"/>
          <a:srcRect/>
          <a:stretch>
            <a:fillRect/>
          </a:stretch>
        </p:blipFill>
        <p:spPr bwMode="auto">
          <a:xfrm>
            <a:off x="342900" y="1636713"/>
            <a:ext cx="4229100" cy="3170237"/>
          </a:xfrm>
          <a:prstGeom prst="rect">
            <a:avLst/>
          </a:prstGeom>
          <a:noFill/>
          <a:ln w="9525">
            <a:noFill/>
            <a:miter lim="800000"/>
            <a:headEnd/>
            <a:tailEnd/>
          </a:ln>
        </p:spPr>
      </p:pic>
      <p:pic>
        <p:nvPicPr>
          <p:cNvPr id="26627" name="Picture 3"/>
          <p:cNvPicPr>
            <a:picLocks noChangeAspect="1" noChangeArrowheads="1"/>
          </p:cNvPicPr>
          <p:nvPr/>
        </p:nvPicPr>
        <p:blipFill>
          <a:blip r:embed="rId4"/>
          <a:srcRect/>
          <a:stretch>
            <a:fillRect/>
          </a:stretch>
        </p:blipFill>
        <p:spPr bwMode="auto">
          <a:xfrm>
            <a:off x="4787900" y="1631950"/>
            <a:ext cx="4213225" cy="31623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14BC2AF5-F38F-4A94-B0A6-061705DA9C34}" type="slidenum">
              <a:rPr lang="ja-JP" altLang="en-US"/>
              <a:pPr>
                <a:defRPr/>
              </a:pPr>
              <a:t>7</a:t>
            </a:fld>
            <a:endParaRPr lang="ja-JP" altLang="en-US"/>
          </a:p>
        </p:txBody>
      </p:sp>
      <p:sp>
        <p:nvSpPr>
          <p:cNvPr id="4" name="テキスト ボックス 3"/>
          <p:cNvSpPr txBox="1"/>
          <p:nvPr/>
        </p:nvSpPr>
        <p:spPr>
          <a:xfrm>
            <a:off x="1190625" y="4941888"/>
            <a:ext cx="6802438" cy="584200"/>
          </a:xfrm>
          <a:prstGeom prst="rect">
            <a:avLst/>
          </a:prstGeom>
          <a:noFill/>
        </p:spPr>
        <p:txBody>
          <a:bodyPr wrap="none">
            <a:spAutoFit/>
          </a:bodyPr>
          <a:lstStyle/>
          <a:p>
            <a:pPr>
              <a:defRPr/>
            </a:pPr>
            <a:r>
              <a:rPr lang="en-US" altLang="ja-JP" sz="3200" dirty="0">
                <a:latin typeface="+mn-lt"/>
              </a:rPr>
              <a:t>(Tokyo</a:t>
            </a:r>
            <a:r>
              <a:rPr lang="ja-JP" altLang="en-US" sz="3200" dirty="0">
                <a:latin typeface="+mn-lt"/>
              </a:rPr>
              <a:t> </a:t>
            </a:r>
            <a:r>
              <a:rPr lang="en-US" altLang="ja-JP" sz="3200" dirty="0">
                <a:latin typeface="+mn-lt"/>
              </a:rPr>
              <a:t>, preparing JAPAN DISPLAY 1995)</a:t>
            </a:r>
            <a:endParaRPr lang="ja-JP" altLang="en-US" sz="32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E106B827-4F8B-410C-B191-7D2DBDCD3B75}" type="slidenum">
              <a:rPr lang="ja-JP" altLang="en-US"/>
              <a:pPr>
                <a:defRPr/>
              </a:pPr>
              <a:t>8</a:t>
            </a:fld>
            <a:endParaRPr lang="ja-JP" altLang="en-US"/>
          </a:p>
        </p:txBody>
      </p:sp>
      <p:sp>
        <p:nvSpPr>
          <p:cNvPr id="28674" name="タイトル 1"/>
          <p:cNvSpPr>
            <a:spLocks noGrp="1"/>
          </p:cNvSpPr>
          <p:nvPr>
            <p:ph type="title"/>
          </p:nvPr>
        </p:nvSpPr>
        <p:spPr>
          <a:xfrm>
            <a:off x="1449388" y="765175"/>
            <a:ext cx="6245225" cy="431800"/>
          </a:xfrm>
          <a:solidFill>
            <a:srgbClr val="0070C0"/>
          </a:solidFill>
        </p:spPr>
        <p:txBody>
          <a:bodyPr/>
          <a:lstStyle/>
          <a:p>
            <a:pPr eaLnBrk="1" fontAlgn="ctr" hangingPunct="1"/>
            <a:r>
              <a:rPr lang="en-US" altLang="ja-JP" sz="2800" smtClean="0">
                <a:solidFill>
                  <a:srgbClr val="FFFF00"/>
                </a:solidFill>
                <a:ea typeface="メイリオ" pitchFamily="50" charset="-128"/>
                <a:cs typeface="メイリオ" pitchFamily="50" charset="-128"/>
              </a:rPr>
              <a:t>Organization and Nature of IDW(1)</a:t>
            </a:r>
            <a:endParaRPr lang="ja-JP" altLang="en-US" sz="2800" smtClean="0">
              <a:solidFill>
                <a:srgbClr val="FFFF00"/>
              </a:solidFill>
              <a:ea typeface="メイリオ" pitchFamily="50" charset="-128"/>
              <a:cs typeface="メイリオ" pitchFamily="50" charset="-128"/>
            </a:endParaRPr>
          </a:p>
        </p:txBody>
      </p:sp>
      <p:sp>
        <p:nvSpPr>
          <p:cNvPr id="8" name="サブタイトル 2"/>
          <p:cNvSpPr txBox="1">
            <a:spLocks/>
          </p:cNvSpPr>
          <p:nvPr/>
        </p:nvSpPr>
        <p:spPr>
          <a:xfrm>
            <a:off x="1008063" y="2997200"/>
            <a:ext cx="7127875" cy="23034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Font typeface="Arial" pitchFamily="34" charset="0"/>
              <a:buNone/>
              <a:defRPr/>
            </a:pPr>
            <a:r>
              <a:rPr lang="en-US" altLang="ja-JP" sz="1800" dirty="0" smtClean="0">
                <a:latin typeface="+mj-lt"/>
                <a:ea typeface="メイリオ" panose="020B0604030504040204" pitchFamily="50" charset="-128"/>
                <a:cs typeface="メイリオ" panose="020B0604030504040204" pitchFamily="50" charset="-128"/>
              </a:rPr>
              <a:t>Academic Supporting Organizations (ASO)</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Chemical Society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Electrochemical Society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Illuminating Engineering Institute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Imaging Society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Institute of Electrical Engineers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Institute of Electronics, Information and Communication Engineers</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Institute of Image Electronics Engineers of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Japan Ergonomics Society</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Japanese Ergonomics Society </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Japanese Liquid Crystal Society </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Japan Society of Applied Physics</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Society of Polymer Science, Japan</a:t>
            </a:r>
          </a:p>
          <a:p>
            <a:pPr marL="0" indent="0" fontAlgn="auto">
              <a:spcBef>
                <a:spcPts val="0"/>
              </a:spcBef>
              <a:spcAft>
                <a:spcPts val="0"/>
              </a:spcAft>
              <a:buFont typeface="Arial" pitchFamily="34" charset="0"/>
              <a:buNone/>
              <a:defRPr/>
            </a:pPr>
            <a:r>
              <a:rPr lang="ja-JP" altLang="en-US" sz="1800" dirty="0" smtClean="0">
                <a:latin typeface="+mj-lt"/>
                <a:ea typeface="メイリオ" panose="020B0604030504040204" pitchFamily="50" charset="-128"/>
                <a:cs typeface="メイリオ" panose="020B0604030504040204" pitchFamily="50" charset="-128"/>
              </a:rPr>
              <a:t>・</a:t>
            </a:r>
            <a:r>
              <a:rPr lang="en-US" altLang="ja-JP" sz="1800" dirty="0" smtClean="0">
                <a:latin typeface="+mj-lt"/>
                <a:ea typeface="メイリオ" panose="020B0604030504040204" pitchFamily="50" charset="-128"/>
                <a:cs typeface="メイリオ" panose="020B0604030504040204" pitchFamily="50" charset="-128"/>
              </a:rPr>
              <a:t>The Virtual Reality Society of Japan</a:t>
            </a:r>
          </a:p>
        </p:txBody>
      </p:sp>
      <p:sp>
        <p:nvSpPr>
          <p:cNvPr id="28676" name="サブタイトル 2"/>
          <p:cNvSpPr txBox="1">
            <a:spLocks/>
          </p:cNvSpPr>
          <p:nvPr/>
        </p:nvSpPr>
        <p:spPr bwMode="auto">
          <a:xfrm>
            <a:off x="468313" y="1341438"/>
            <a:ext cx="8675687" cy="1943100"/>
          </a:xfrm>
          <a:prstGeom prst="rect">
            <a:avLst/>
          </a:prstGeom>
          <a:noFill/>
          <a:ln w="9525">
            <a:noFill/>
            <a:miter lim="800000"/>
            <a:headEnd/>
            <a:tailEnd/>
          </a:ln>
        </p:spPr>
        <p:txBody>
          <a:bodyPr/>
          <a:lstStyle/>
          <a:p>
            <a:pPr marL="457200" indent="-457200">
              <a:buFont typeface="Arial" charset="0"/>
              <a:buAutoNum type="arabicParenR"/>
            </a:pPr>
            <a:r>
              <a:rPr lang="en-US" altLang="ja-JP" sz="2400">
                <a:latin typeface="Calibri" pitchFamily="34" charset="0"/>
                <a:ea typeface="メイリオ" pitchFamily="50" charset="-128"/>
                <a:cs typeface="メイリオ" pitchFamily="50" charset="-128"/>
              </a:rPr>
              <a:t>Sponsorship: ITE and SID Japan chapter</a:t>
            </a:r>
          </a:p>
          <a:p>
            <a:pPr marL="457200" indent="-457200">
              <a:buFont typeface="Arial" charset="0"/>
              <a:buNone/>
            </a:pPr>
            <a:r>
              <a:rPr lang="en-US" altLang="ja-JP" sz="2400">
                <a:latin typeface="Calibri" pitchFamily="34" charset="0"/>
                <a:ea typeface="メイリオ" pitchFamily="50" charset="-128"/>
                <a:cs typeface="メイリオ" pitchFamily="50" charset="-128"/>
              </a:rPr>
              <a:t>                                   </a:t>
            </a:r>
            <a:r>
              <a:rPr lang="ja-JP" altLang="en-US" sz="2400">
                <a:latin typeface="Calibri" pitchFamily="34" charset="0"/>
                <a:ea typeface="メイリオ" pitchFamily="50" charset="-128"/>
                <a:cs typeface="メイリオ" pitchFamily="50" charset="-128"/>
              </a:rPr>
              <a:t>→</a:t>
            </a:r>
            <a:r>
              <a:rPr lang="en-US" altLang="ja-JP" sz="2400">
                <a:latin typeface="Calibri" pitchFamily="34" charset="0"/>
                <a:ea typeface="メイリオ" pitchFamily="50" charset="-128"/>
                <a:cs typeface="メイリオ" pitchFamily="50" charset="-128"/>
              </a:rPr>
              <a:t>ITE and SID (Since 2000)</a:t>
            </a:r>
          </a:p>
          <a:p>
            <a:pPr marL="457200" indent="-457200">
              <a:buFont typeface="Arial" charset="0"/>
              <a:buNone/>
            </a:pPr>
            <a:r>
              <a:rPr lang="en-US" altLang="ja-JP" sz="2400">
                <a:latin typeface="Calibri" pitchFamily="34" charset="0"/>
                <a:ea typeface="メイリオ" pitchFamily="50" charset="-128"/>
                <a:cs typeface="メイリオ" pitchFamily="50" charset="-128"/>
              </a:rPr>
              <a:t>       ITE: The Institute of Image Information and Television Engineers</a:t>
            </a:r>
          </a:p>
          <a:p>
            <a:pPr marL="457200" indent="-457200">
              <a:buFont typeface="Arial" charset="0"/>
              <a:buNone/>
            </a:pPr>
            <a:endParaRPr lang="en-US" altLang="ja-JP" sz="1000">
              <a:latin typeface="Calibri" pitchFamily="34" charset="0"/>
              <a:ea typeface="メイリオ" pitchFamily="50" charset="-128"/>
              <a:cs typeface="メイリオ" pitchFamily="50" charset="-128"/>
            </a:endParaRPr>
          </a:p>
          <a:p>
            <a:pPr marL="457200" indent="-457200">
              <a:buFont typeface="Arial" charset="0"/>
              <a:buNone/>
            </a:pPr>
            <a:r>
              <a:rPr lang="en-US" altLang="ja-JP" sz="2400">
                <a:latin typeface="Calibri" pitchFamily="34" charset="0"/>
                <a:ea typeface="メイリオ" pitchFamily="50" charset="-128"/>
                <a:cs typeface="メイリオ" pitchFamily="50" charset="-128"/>
              </a:rPr>
              <a:t>2)   Nature of IDW(1): Every meeting has its own nature and scope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81DF8FB-5831-4431-BD1D-8B61F1759FA5}" type="slidenum">
              <a:rPr lang="ja-JP" altLang="en-US"/>
              <a:pPr>
                <a:defRPr/>
              </a:pPr>
              <a:t>9</a:t>
            </a:fld>
            <a:endParaRPr lang="ja-JP" altLang="en-US"/>
          </a:p>
        </p:txBody>
      </p:sp>
      <p:sp>
        <p:nvSpPr>
          <p:cNvPr id="30722" name="サブタイトル 2"/>
          <p:cNvSpPr>
            <a:spLocks noGrp="1"/>
          </p:cNvSpPr>
          <p:nvPr>
            <p:ph idx="1"/>
          </p:nvPr>
        </p:nvSpPr>
        <p:spPr>
          <a:xfrm>
            <a:off x="709613" y="1196975"/>
            <a:ext cx="8429625" cy="4464050"/>
          </a:xfrm>
        </p:spPr>
        <p:txBody>
          <a:bodyPr/>
          <a:lstStyle/>
          <a:p>
            <a:pPr marL="514350" indent="-514350" eaLnBrk="1" hangingPunct="1">
              <a:spcBef>
                <a:spcPct val="0"/>
              </a:spcBef>
              <a:buFont typeface="Arial" charset="0"/>
              <a:buAutoNum type="arabicPeriod"/>
            </a:pPr>
            <a:r>
              <a:rPr lang="en-US" altLang="ja-JP" sz="2400" smtClean="0">
                <a:ea typeface="メイリオ" pitchFamily="50" charset="-128"/>
                <a:cs typeface="メイリオ" pitchFamily="50" charset="-128"/>
              </a:rPr>
              <a:t>These Academic Supporting Organizations are holding Research Committee Meetings every two months on Information Display Related Topics and they are able to bring these results to IDW.</a:t>
            </a:r>
          </a:p>
          <a:p>
            <a:pPr marL="514350" indent="-514350" eaLnBrk="1" hangingPunct="1">
              <a:spcBef>
                <a:spcPct val="0"/>
              </a:spcBef>
              <a:buFont typeface="Arial" charset="0"/>
              <a:buAutoNum type="arabicPeriod"/>
            </a:pPr>
            <a:endParaRPr lang="en-US" altLang="ja-JP" sz="2400" smtClean="0">
              <a:ea typeface="メイリオ" pitchFamily="50" charset="-128"/>
              <a:cs typeface="メイリオ" pitchFamily="50" charset="-128"/>
            </a:endParaRPr>
          </a:p>
          <a:p>
            <a:pPr marL="514350" indent="-514350" eaLnBrk="1" hangingPunct="1">
              <a:spcBef>
                <a:spcPct val="0"/>
              </a:spcBef>
              <a:buFont typeface="Arial" charset="0"/>
              <a:buAutoNum type="arabicPeriod"/>
            </a:pPr>
            <a:r>
              <a:rPr lang="en-US" altLang="ja-JP" sz="2400" smtClean="0">
                <a:ea typeface="メイリオ" pitchFamily="50" charset="-128"/>
                <a:cs typeface="メイリオ" pitchFamily="50" charset="-128"/>
              </a:rPr>
              <a:t>IDW has the nature of a “Display Republic,” meaning that members belonging to 12 different societies participate in the IDW. We exchange opinion directly and we learn from each other beyond individual specialty, affiliations, and nations, and encourage the younger generation so as to acquire international collaboration.</a:t>
            </a:r>
          </a:p>
          <a:p>
            <a:pPr marL="514350" indent="-514350" eaLnBrk="1" hangingPunct="1">
              <a:spcBef>
                <a:spcPct val="0"/>
              </a:spcBef>
              <a:buFont typeface="Arial" charset="0"/>
              <a:buAutoNum type="arabicPeriod"/>
            </a:pPr>
            <a:endParaRPr lang="en-US" altLang="ja-JP" sz="2400" smtClean="0">
              <a:ea typeface="メイリオ" pitchFamily="50" charset="-128"/>
              <a:cs typeface="メイリオ" pitchFamily="50" charset="-128"/>
            </a:endParaRPr>
          </a:p>
          <a:p>
            <a:pPr marL="514350" indent="-514350" eaLnBrk="1" hangingPunct="1">
              <a:spcBef>
                <a:spcPct val="0"/>
              </a:spcBef>
              <a:buFont typeface="Arial" charset="0"/>
              <a:buAutoNum type="arabicPeriod"/>
            </a:pPr>
            <a:r>
              <a:rPr lang="en-US" altLang="ja-JP" sz="2400" smtClean="0">
                <a:ea typeface="メイリオ" pitchFamily="50" charset="-128"/>
                <a:cs typeface="メイリオ" pitchFamily="50" charset="-128"/>
              </a:rPr>
              <a:t>IDW is featured by excellent and exciting papers that are submitted by many enthusiastic authors and are solicited by the zealous by the Program Committee Members.</a:t>
            </a:r>
          </a:p>
        </p:txBody>
      </p:sp>
      <p:sp>
        <p:nvSpPr>
          <p:cNvPr id="30723" name="タイトル 1"/>
          <p:cNvSpPr>
            <a:spLocks noGrp="1"/>
          </p:cNvSpPr>
          <p:nvPr>
            <p:ph type="title"/>
          </p:nvPr>
        </p:nvSpPr>
        <p:spPr/>
        <p:txBody>
          <a:bodyPr/>
          <a:lstStyle/>
          <a:p>
            <a:pPr eaLnBrk="1" hangingPunct="1"/>
            <a:endParaRPr lang="ja-JP" altLang="en-US" smtClean="0"/>
          </a:p>
        </p:txBody>
      </p:sp>
      <p:sp>
        <p:nvSpPr>
          <p:cNvPr id="30724" name="タイトル 1"/>
          <p:cNvSpPr txBox="1">
            <a:spLocks/>
          </p:cNvSpPr>
          <p:nvPr/>
        </p:nvSpPr>
        <p:spPr bwMode="auto">
          <a:xfrm>
            <a:off x="1619250" y="765175"/>
            <a:ext cx="6245225" cy="431800"/>
          </a:xfrm>
          <a:prstGeom prst="rect">
            <a:avLst/>
          </a:prstGeom>
          <a:solidFill>
            <a:srgbClr val="0070C0"/>
          </a:solidFill>
          <a:ln w="9525">
            <a:noFill/>
            <a:miter lim="800000"/>
            <a:headEnd/>
            <a:tailEnd/>
          </a:ln>
        </p:spPr>
        <p:txBody>
          <a:bodyPr anchor="ctr"/>
          <a:lstStyle/>
          <a:p>
            <a:pPr algn="ctr" fontAlgn="ctr"/>
            <a:r>
              <a:rPr lang="en-US" altLang="ja-JP" sz="2800">
                <a:solidFill>
                  <a:srgbClr val="FFFF00"/>
                </a:solidFill>
                <a:ea typeface="メイリオ" pitchFamily="50" charset="-128"/>
                <a:cs typeface="メイリオ" pitchFamily="50" charset="-128"/>
              </a:rPr>
              <a:t>Organization and Nature of IDW(2)</a:t>
            </a:r>
            <a:endParaRPr lang="ja-JP" altLang="en-US" sz="2800">
              <a:solidFill>
                <a:srgbClr val="FFFF00"/>
              </a:solidFill>
              <a:latin typeface="Calibri" pitchFamily="34" charset="0"/>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1848</Words>
  <Application>Microsoft Office PowerPoint</Application>
  <PresentationFormat>画面に合わせる (4:3)</PresentationFormat>
  <Paragraphs>432</Paragraphs>
  <Slides>41</Slides>
  <Notes>41</Notes>
  <HiddenSlides>0</HiddenSlides>
  <MMClips>0</MMClips>
  <ScaleCrop>false</ScaleCrop>
  <HeadingPairs>
    <vt:vector size="6" baseType="variant">
      <vt:variant>
        <vt:lpstr>使用されているフォント</vt:lpstr>
      </vt:variant>
      <vt:variant>
        <vt:i4>8</vt:i4>
      </vt:variant>
      <vt:variant>
        <vt:lpstr>デザイン テンプレート</vt:lpstr>
      </vt:variant>
      <vt:variant>
        <vt:i4>1</vt:i4>
      </vt:variant>
      <vt:variant>
        <vt:lpstr>スライド タイトル</vt:lpstr>
      </vt:variant>
      <vt:variant>
        <vt:i4>41</vt:i4>
      </vt:variant>
    </vt:vector>
  </HeadingPairs>
  <TitlesOfParts>
    <vt:vector size="50" baseType="lpstr">
      <vt:lpstr>Arial</vt:lpstr>
      <vt:lpstr>ＭＳ Ｐゴシック</vt:lpstr>
      <vt:lpstr>Calibri</vt:lpstr>
      <vt:lpstr>メイリオ</vt:lpstr>
      <vt:lpstr>Segoe UI</vt:lpstr>
      <vt:lpstr>DotumChe</vt:lpstr>
      <vt:lpstr>Arial Unicode MS</vt:lpstr>
      <vt:lpstr>Lucida Sans Unicode</vt:lpstr>
      <vt:lpstr>Office テーマ</vt:lpstr>
      <vt:lpstr>スライド 1</vt:lpstr>
      <vt:lpstr>Outline</vt:lpstr>
      <vt:lpstr>スライド 3</vt:lpstr>
      <vt:lpstr>The Dawn of IDW in 1994 and Circulation of IDRC/Japan Display, Asia Dsiplay, EuroDisplay</vt:lpstr>
      <vt:lpstr>SID Celebrated 50th Anniversary in 2012: Pioneers in SID</vt:lpstr>
      <vt:lpstr>スライド 6</vt:lpstr>
      <vt:lpstr>スライド 7</vt:lpstr>
      <vt:lpstr>Organization and Nature of IDW(1)</vt:lpstr>
      <vt:lpstr>スライド 9</vt:lpstr>
      <vt:lpstr>A Saying about Community by Professor Hajime Nakamura</vt:lpstr>
      <vt:lpstr>スライド 11</vt:lpstr>
      <vt:lpstr>スライド 12</vt:lpstr>
      <vt:lpstr>スライド 13</vt:lpstr>
      <vt:lpstr>スライド 14</vt:lpstr>
      <vt:lpstr>The 1st International Display Workshops (1994)</vt:lpstr>
      <vt:lpstr>スライド 16</vt:lpstr>
      <vt:lpstr>The 2nd International Display Workshops (1995)</vt:lpstr>
      <vt:lpstr>スライド 18</vt:lpstr>
      <vt:lpstr>スライド 19</vt:lpstr>
      <vt:lpstr>The 3rd International Display Workshops (1996)</vt:lpstr>
      <vt:lpstr>スライド 21</vt:lpstr>
      <vt:lpstr>The 4th International Display Workshops (1997)</vt:lpstr>
      <vt:lpstr>スライド 23</vt:lpstr>
      <vt:lpstr>The 5th International Display Workshops (1998)</vt:lpstr>
      <vt:lpstr>スライド 25</vt:lpstr>
      <vt:lpstr>The 8th International Display Workshops (2001)</vt:lpstr>
      <vt:lpstr>スライド 27</vt:lpstr>
      <vt:lpstr>The 9th International Display Workshops (2002)</vt:lpstr>
      <vt:lpstr>スライド 29</vt:lpstr>
      <vt:lpstr>The 12th International Display Workshops (2005)</vt:lpstr>
      <vt:lpstr>スライド 31</vt:lpstr>
      <vt:lpstr>The 12th International Display Workshops (2005)</vt:lpstr>
      <vt:lpstr>Novel Keywords Appearing at IDW</vt:lpstr>
      <vt:lpstr>Conclusions</vt:lpstr>
      <vt:lpstr>スライド 35</vt:lpstr>
      <vt:lpstr>SID Celebrated 50th Anniversary in 2012: Pioneers in SID</vt:lpstr>
      <vt:lpstr>Pioneers in Japan</vt:lpstr>
      <vt:lpstr>スライド 38</vt:lpstr>
      <vt:lpstr>スライド 39</vt:lpstr>
      <vt:lpstr>スライド 40</vt:lpstr>
      <vt:lpstr>スライド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Dawn of IDW and Its Growth over the 20 Years: The Tremendous Evolution of Information Displays</dc:title>
  <dc:creator>小村　真一</dc:creator>
  <cp:lastModifiedBy>Taira</cp:lastModifiedBy>
  <cp:revision>135</cp:revision>
  <cp:lastPrinted>2013-11-26T03:34:11Z</cp:lastPrinted>
  <dcterms:created xsi:type="dcterms:W3CDTF">2013-07-31T09:17:25Z</dcterms:created>
  <dcterms:modified xsi:type="dcterms:W3CDTF">2014-03-03T02:14:20Z</dcterms:modified>
</cp:coreProperties>
</file>